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018" r:id="rId3"/>
    <p:sldId id="1019" r:id="rId4"/>
    <p:sldId id="1021" r:id="rId5"/>
    <p:sldId id="1069" r:id="rId6"/>
    <p:sldId id="1026" r:id="rId7"/>
    <p:sldId id="1027" r:id="rId8"/>
    <p:sldId id="1028" r:id="rId9"/>
    <p:sldId id="1030" r:id="rId10"/>
    <p:sldId id="1072" r:id="rId11"/>
    <p:sldId id="1031" r:id="rId12"/>
    <p:sldId id="1032" r:id="rId13"/>
    <p:sldId id="1034" r:id="rId14"/>
    <p:sldId id="1035" r:id="rId15"/>
    <p:sldId id="1073" r:id="rId16"/>
    <p:sldId id="1074" r:id="rId17"/>
    <p:sldId id="1075" r:id="rId18"/>
    <p:sldId id="1076" r:id="rId19"/>
    <p:sldId id="1077" r:id="rId20"/>
    <p:sldId id="1078" r:id="rId21"/>
    <p:sldId id="1037" r:id="rId22"/>
    <p:sldId id="1039" r:id="rId23"/>
    <p:sldId id="1040" r:id="rId24"/>
    <p:sldId id="1043" r:id="rId25"/>
    <p:sldId id="1045" r:id="rId26"/>
    <p:sldId id="1046" r:id="rId27"/>
    <p:sldId id="1079" r:id="rId28"/>
    <p:sldId id="1041" r:id="rId29"/>
    <p:sldId id="1081" r:id="rId30"/>
    <p:sldId id="1047" r:id="rId31"/>
    <p:sldId id="1082" r:id="rId32"/>
    <p:sldId id="1083" r:id="rId33"/>
    <p:sldId id="1042" r:id="rId34"/>
    <p:sldId id="1057" r:id="rId35"/>
    <p:sldId id="1058" r:id="rId36"/>
    <p:sldId id="1044" r:id="rId37"/>
    <p:sldId id="1049" r:id="rId38"/>
    <p:sldId id="1080" r:id="rId39"/>
    <p:sldId id="1050"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470.png"/></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8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50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水溶液中的离子反应与平衡</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第三节　盐类的水解</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C20A5-0F00-2A59-5BB8-0832B7A9802D}"/>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a:extLst>
                  <a:ext uri="{FF2B5EF4-FFF2-40B4-BE49-F238E27FC236}">
                    <a16:creationId xmlns:a16="http://schemas.microsoft.com/office/drawing/2014/main" id="{84CE3BE5-9812-7832-F350-278B6C88C577}"/>
                  </a:ext>
                </a:extLst>
              </p:cNvPr>
              <p:cNvGraphicFramePr>
                <a:graphicFrameLocks noGrp="1"/>
              </p:cNvGraphicFramePr>
              <p:nvPr>
                <p:extLst>
                  <p:ext uri="{D42A27DB-BD31-4B8C-83A1-F6EECF244321}">
                    <p14:modId xmlns:p14="http://schemas.microsoft.com/office/powerpoint/2010/main" val="611501992"/>
                  </p:ext>
                </p:extLst>
              </p:nvPr>
            </p:nvGraphicFramePr>
            <p:xfrm>
              <a:off x="343710" y="827768"/>
              <a:ext cx="11512136" cy="5000160"/>
            </p:xfrm>
            <a:graphic>
              <a:graphicData uri="http://schemas.openxmlformats.org/drawingml/2006/table">
                <a:tbl>
                  <a:tblPr firstRow="1" firstCol="1" bandRow="1"/>
                  <a:tblGrid>
                    <a:gridCol w="2223104">
                      <a:extLst>
                        <a:ext uri="{9D8B030D-6E8A-4147-A177-3AD203B41FA5}">
                          <a16:colId xmlns:a16="http://schemas.microsoft.com/office/drawing/2014/main" val="2228112284"/>
                        </a:ext>
                      </a:extLst>
                    </a:gridCol>
                    <a:gridCol w="9289032">
                      <a:extLst>
                        <a:ext uri="{9D8B030D-6E8A-4147-A177-3AD203B41FA5}">
                          <a16:colId xmlns:a16="http://schemas.microsoft.com/office/drawing/2014/main" val="3620655901"/>
                        </a:ext>
                      </a:extLst>
                    </a:gridCol>
                  </a:tblGrid>
                  <a:tr h="382765">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84931025"/>
                      </a:ext>
                    </a:extLst>
                  </a:tr>
                  <a:tr h="820969">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盐溶液</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的保存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实验室盛放</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COONa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等溶液的试剂瓶不能用磨口玻璃塞</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应用橡胶塞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492576922"/>
                      </a:ext>
                    </a:extLst>
                  </a:tr>
                  <a:tr h="584826">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胶体的制取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胶体的制取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胶体</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62423671"/>
                      </a:ext>
                    </a:extLst>
                  </a:tr>
                  <a:tr h="932283">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制备无机化合物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制备</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反应的化学方程式为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4HCl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制备时加入大量的水</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同时加热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促使水解趋于完全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374750297"/>
                      </a:ext>
                    </a:extLst>
                  </a:tr>
                  <a:tr h="1131041">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判断中和反应至中性的试剂用量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反应至中性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反应至中性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44393589"/>
                      </a:ext>
                    </a:extLst>
                  </a:tr>
                  <a:tr h="900643">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物质的提纯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marL="0" marR="0" lvl="0" indent="0" algn="just" defTabSz="914400" rtl="0" eaLnBrk="1" fontAlgn="auto" latinLnBrk="0" hangingPunct="0">
                            <a:lnSpc>
                              <a:spcPct val="130000"/>
                            </a:lnSpc>
                            <a:spcBef>
                              <a:spcPts val="0"/>
                            </a:spcBef>
                            <a:spcAft>
                              <a:spcPts val="0"/>
                            </a:spcAft>
                            <a:buClrTx/>
                            <a:buSzTx/>
                            <a:buFontTx/>
                            <a:buNone/>
                            <a:tabLst/>
                            <a:defRPr/>
                          </a:pP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除去</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MgCl</a:t>
                          </a:r>
                          <a:r>
                            <a:rPr kumimoji="0" lang="en-US" altLang="zh-CN" sz="2200" b="1" i="0" u="none" strike="noStrike" kern="1200" cap="none" spc="-10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溶液中混有的</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FeCl</a:t>
                          </a:r>
                          <a:r>
                            <a:rPr kumimoji="0" lang="en-US" altLang="zh-CN" sz="2200" b="1" i="0" u="none" strike="noStrike" kern="1200" cap="none" spc="-10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可加入</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MgO</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或</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Mg</a:t>
                          </a:r>
                          <a:r>
                            <a:rPr kumimoji="0" lang="en-US" altLang="zh-CN" sz="2200" b="1" i="0" u="none" strike="noStrike" kern="1200" cap="none" spc="-10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OH</a:t>
                          </a:r>
                          <a:r>
                            <a:rPr kumimoji="0" lang="en-US" altLang="zh-CN" sz="2200" b="1" i="0" u="none" strike="noStrike" kern="1200" cap="none" spc="-10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10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调节溶液的</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pH</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使</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Fe</a:t>
                          </a:r>
                          <a:r>
                            <a:rPr kumimoji="0" lang="en-US" altLang="zh-CN" sz="2200" b="1" i="0" u="none" strike="noStrike" kern="1200" cap="none" spc="-100" normalizeH="0" baseline="30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200" b="1" i="0" u="none" strike="noStrike" kern="1200" cap="none" spc="-100" normalizeH="0" baseline="30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1" i="0" u="none" strike="noStrike" kern="1200" cap="none" spc="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水解生成</a:t>
                          </a:r>
                          <a:r>
                            <a:rPr kumimoji="0" lang="en-US" altLang="zh-CN" sz="22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Fe</a:t>
                          </a:r>
                          <a:r>
                            <a:rPr kumimoji="0" lang="en-US" altLang="zh-CN" sz="22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OH</a:t>
                          </a:r>
                          <a:r>
                            <a:rPr kumimoji="0" lang="en-US" altLang="zh-CN" sz="22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200" b="1" i="0" u="none" strike="noStrike" kern="1200" cap="none" spc="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沉淀而除去</a:t>
                          </a:r>
                          <a:endParaRPr kumimoji="0" lang="zh-CN" altLang="en-US" sz="22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702904599"/>
                      </a:ext>
                    </a:extLst>
                  </a:tr>
                </a:tbl>
              </a:graphicData>
            </a:graphic>
          </p:graphicFrame>
        </mc:Choice>
        <mc:Fallback xmlns="">
          <p:graphicFrame>
            <p:nvGraphicFramePr>
              <p:cNvPr id="2" name="表格 1">
                <a:extLst>
                  <a:ext uri="{FF2B5EF4-FFF2-40B4-BE49-F238E27FC236}">
                    <a16:creationId xmlns:a16="http://schemas.microsoft.com/office/drawing/2014/main" id="{84CE3BE5-9812-7832-F350-278B6C88C577}"/>
                  </a:ext>
                </a:extLst>
              </p:cNvPr>
              <p:cNvGraphicFramePr>
                <a:graphicFrameLocks noGrp="1"/>
              </p:cNvGraphicFramePr>
              <p:nvPr>
                <p:extLst>
                  <p:ext uri="{D42A27DB-BD31-4B8C-83A1-F6EECF244321}">
                    <p14:modId xmlns:p14="http://schemas.microsoft.com/office/powerpoint/2010/main" val="611501992"/>
                  </p:ext>
                </p:extLst>
              </p:nvPr>
            </p:nvGraphicFramePr>
            <p:xfrm>
              <a:off x="343710" y="827768"/>
              <a:ext cx="11512136" cy="5000160"/>
            </p:xfrm>
            <a:graphic>
              <a:graphicData uri="http://schemas.openxmlformats.org/drawingml/2006/table">
                <a:tbl>
                  <a:tblPr firstRow="1" firstCol="1" bandRow="1"/>
                  <a:tblGrid>
                    <a:gridCol w="2223104">
                      <a:extLst>
                        <a:ext uri="{9D8B030D-6E8A-4147-A177-3AD203B41FA5}">
                          <a16:colId xmlns:a16="http://schemas.microsoft.com/office/drawing/2014/main" val="2228112284"/>
                        </a:ext>
                      </a:extLst>
                    </a:gridCol>
                    <a:gridCol w="9289032">
                      <a:extLst>
                        <a:ext uri="{9D8B030D-6E8A-4147-A177-3AD203B41FA5}">
                          <a16:colId xmlns:a16="http://schemas.microsoft.com/office/drawing/2014/main" val="3620655901"/>
                        </a:ext>
                      </a:extLst>
                    </a:gridCol>
                  </a:tblGrid>
                  <a:tr h="435864">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84931025"/>
                      </a:ext>
                    </a:extLst>
                  </a:tr>
                  <a:tr h="871728">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盐溶液</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的保存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实验室盛放</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COONa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等溶液的试剂瓶不能用磨口玻璃塞</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应用橡胶塞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492576922"/>
                      </a:ext>
                    </a:extLst>
                  </a:tr>
                  <a:tr h="634556">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胶体的制取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4016" t="-213462" r="-131" b="-496154"/>
                          </a:stretch>
                        </a:blipFill>
                      </a:tcPr>
                    </a:tc>
                    <a:extLst>
                      <a:ext uri="{0D108BD9-81ED-4DB2-BD59-A6C34878D82A}">
                        <a16:rowId xmlns:a16="http://schemas.microsoft.com/office/drawing/2014/main" val="462423671"/>
                      </a:ext>
                    </a:extLst>
                  </a:tr>
                  <a:tr h="963803">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制备无机化合物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4016" t="-205031" r="-131" b="-224528"/>
                          </a:stretch>
                        </a:blipFill>
                      </a:tcPr>
                    </a:tc>
                    <a:extLst>
                      <a:ext uri="{0D108BD9-81ED-4DB2-BD59-A6C34878D82A}">
                        <a16:rowId xmlns:a16="http://schemas.microsoft.com/office/drawing/2014/main" val="2374750297"/>
                      </a:ext>
                    </a:extLst>
                  </a:tr>
                  <a:tr h="1131041">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判断中和反应至中性的试剂用量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反应至中性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反应至中性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44393589"/>
                      </a:ext>
                    </a:extLst>
                  </a:tr>
                  <a:tr h="963168">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物质的提纯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marL="0" marR="0" lvl="0" indent="0" algn="just" defTabSz="914400" rtl="0" eaLnBrk="1" fontAlgn="auto" latinLnBrk="0" hangingPunct="0">
                            <a:lnSpc>
                              <a:spcPct val="130000"/>
                            </a:lnSpc>
                            <a:spcBef>
                              <a:spcPts val="0"/>
                            </a:spcBef>
                            <a:spcAft>
                              <a:spcPts val="0"/>
                            </a:spcAft>
                            <a:buClrTx/>
                            <a:buSzTx/>
                            <a:buFontTx/>
                            <a:buNone/>
                            <a:tabLst/>
                            <a:defRPr/>
                          </a:pP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除去</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MgCl</a:t>
                          </a:r>
                          <a:r>
                            <a:rPr kumimoji="0" lang="en-US" altLang="zh-CN" sz="2200" b="1" i="0" u="none" strike="noStrike" kern="1200" cap="none" spc="-10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溶液中混有的</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FeCl</a:t>
                          </a:r>
                          <a:r>
                            <a:rPr kumimoji="0" lang="en-US" altLang="zh-CN" sz="2200" b="1" i="0" u="none" strike="noStrike" kern="1200" cap="none" spc="-10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可加入</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MgO</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或</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Mg</a:t>
                          </a:r>
                          <a:r>
                            <a:rPr kumimoji="0" lang="en-US" altLang="zh-CN" sz="2200" b="1" i="0" u="none" strike="noStrike" kern="1200" cap="none" spc="-10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OH</a:t>
                          </a:r>
                          <a:r>
                            <a:rPr kumimoji="0" lang="en-US" altLang="zh-CN" sz="2200" b="1" i="0" u="none" strike="noStrike" kern="1200" cap="none" spc="-10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10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调节溶液的</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pH</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1" i="0" u="none" strike="noStrike" kern="1200" cap="none" spc="-10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使</a:t>
                          </a:r>
                          <a:r>
                            <a:rPr kumimoji="0" lang="en-US" altLang="zh-CN" sz="2200" b="1" i="0" u="none" strike="noStrike" kern="1200" cap="none" spc="-10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Fe</a:t>
                          </a:r>
                          <a:r>
                            <a:rPr kumimoji="0" lang="en-US" altLang="zh-CN" sz="2200" b="1" i="0" u="none" strike="noStrike" kern="1200" cap="none" spc="-100" normalizeH="0" baseline="30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200" b="1" i="0" u="none" strike="noStrike" kern="1200" cap="none" spc="-100" normalizeH="0" baseline="30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1" i="0" u="none" strike="noStrike" kern="1200" cap="none" spc="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水解生成</a:t>
                          </a:r>
                          <a:r>
                            <a:rPr kumimoji="0" lang="en-US" altLang="zh-CN" sz="22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Fe</a:t>
                          </a:r>
                          <a:r>
                            <a:rPr kumimoji="0" lang="en-US" altLang="zh-CN" sz="22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OH</a:t>
                          </a:r>
                          <a:r>
                            <a:rPr kumimoji="0" lang="en-US" altLang="zh-CN" sz="22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200" b="1" i="0" u="none" strike="noStrike" kern="120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2200" b="1" i="0" u="none" strike="noStrike" kern="1200" cap="none" spc="0" normalizeH="0" baseline="0" noProof="0">
                              <a:ln>
                                <a:noFill/>
                              </a:ln>
                              <a:solidFill>
                                <a:srgbClr val="000000"/>
                              </a:solidFill>
                              <a:effectLst/>
                              <a:uLnTx/>
                              <a:uFillTx/>
                              <a:latin typeface="Times New Roman" panose="02020603050405020304" pitchFamily="18" charset="0"/>
                              <a:ea typeface="仿宋" panose="02010609060101010101" pitchFamily="49" charset="-122"/>
                              <a:cs typeface="Times New Roman" panose="02020603050405020304" pitchFamily="18" charset="0"/>
                            </a:rPr>
                            <a:t>沉淀而除去</a:t>
                          </a:r>
                          <a:endParaRPr kumimoji="0" lang="zh-CN" altLang="en-US" sz="22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702904599"/>
                      </a:ext>
                    </a:extLst>
                  </a:tr>
                </a:tbl>
              </a:graphicData>
            </a:graphic>
          </p:graphicFrame>
        </mc:Fallback>
      </mc:AlternateContent>
    </p:spTree>
    <p:extLst>
      <p:ext uri="{BB962C8B-B14F-4D97-AF65-F5344CB8AC3E}">
        <p14:creationId xmlns:p14="http://schemas.microsoft.com/office/powerpoint/2010/main" val="3816981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表格 2">
                <a:extLst>
                  <a:ext uri="{FF2B5EF4-FFF2-40B4-BE49-F238E27FC236}">
                    <a16:creationId xmlns:a16="http://schemas.microsoft.com/office/drawing/2014/main" id="{013D71CB-5077-AAFE-E7BA-6484AC1BB6DB}"/>
                  </a:ext>
                </a:extLst>
              </p:cNvPr>
              <p:cNvGraphicFramePr>
                <a:graphicFrameLocks noGrp="1"/>
              </p:cNvGraphicFramePr>
              <p:nvPr>
                <p:extLst>
                  <p:ext uri="{D42A27DB-BD31-4B8C-83A1-F6EECF244321}">
                    <p14:modId xmlns:p14="http://schemas.microsoft.com/office/powerpoint/2010/main" val="1335050948"/>
                  </p:ext>
                </p:extLst>
              </p:nvPr>
            </p:nvGraphicFramePr>
            <p:xfrm>
              <a:off x="334566" y="836713"/>
              <a:ext cx="11521280" cy="5120443"/>
            </p:xfrm>
            <a:graphic>
              <a:graphicData uri="http://schemas.openxmlformats.org/drawingml/2006/table">
                <a:tbl>
                  <a:tblPr firstRow="1" firstCol="1" bandRow="1"/>
                  <a:tblGrid>
                    <a:gridCol w="1224136">
                      <a:extLst>
                        <a:ext uri="{9D8B030D-6E8A-4147-A177-3AD203B41FA5}">
                          <a16:colId xmlns:a16="http://schemas.microsoft.com/office/drawing/2014/main" val="592215131"/>
                        </a:ext>
                      </a:extLst>
                    </a:gridCol>
                    <a:gridCol w="1944216">
                      <a:extLst>
                        <a:ext uri="{9D8B030D-6E8A-4147-A177-3AD203B41FA5}">
                          <a16:colId xmlns:a16="http://schemas.microsoft.com/office/drawing/2014/main" val="2416703363"/>
                        </a:ext>
                      </a:extLst>
                    </a:gridCol>
                    <a:gridCol w="8352928">
                      <a:extLst>
                        <a:ext uri="{9D8B030D-6E8A-4147-A177-3AD203B41FA5}">
                          <a16:colId xmlns:a16="http://schemas.microsoft.com/office/drawing/2014/main" val="3347561308"/>
                        </a:ext>
                      </a:extLst>
                    </a:gridCol>
                  </a:tblGrid>
                  <a:tr h="341619">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2150596035"/>
                      </a:ext>
                    </a:extLst>
                  </a:tr>
                  <a:tr h="1243386">
                    <a:tc rowSpan="5">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解释生活中的现象或事实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可溶性铝盐、铁盐作净水剂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dist" hangingPunct="0">
                            <a:lnSpc>
                              <a:spcPct val="13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胶体</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Fe</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p>
                        <a:p>
                          <a:pPr algn="just" hangingPunct="0">
                            <a:lnSpc>
                              <a:spcPct val="130000"/>
                            </a:lnSpc>
                            <a:buNone/>
                          </a:pP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胶体</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胶体、</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胶体可以使水中细小的悬浮颗粒聚集成较大的颗粒而沉降</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起到净水的作用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206869099"/>
                      </a:ext>
                    </a:extLst>
                  </a:tr>
                  <a:tr h="732717">
                    <a:tc vMerge="1">
                      <a:txBody>
                        <a:bodyPr/>
                        <a:lstStyle/>
                        <a:p>
                          <a:endParaRPr lang="zh-CN" altLang="en-US"/>
                        </a:p>
                      </a:txBody>
                      <a:tcPr>
                        <a:lnT w="12700" cap="flat" cmpd="sng" algn="ctr">
                          <a:solidFill>
                            <a:srgbClr val="39B97A"/>
                          </a:solidFill>
                          <a:prstDash val="solid"/>
                          <a:round/>
                          <a:headEnd type="none" w="med" len="med"/>
                          <a:tailEnd type="none" w="med" len="med"/>
                        </a:lnT>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热纯碱溶液去油污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的水解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去污能力增强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511523191"/>
                      </a:ext>
                    </a:extLst>
                  </a:tr>
                  <a:tr h="341619">
                    <a:tc vMerge="1">
                      <a:txBody>
                        <a:bodyPr/>
                        <a:lstStyle/>
                        <a:p>
                          <a:endParaRPr lang="zh-CN" altLang="en-US"/>
                        </a:p>
                      </a:txBody>
                      <a:tcPr/>
                    </a:tc>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化肥的使用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铵态氮肥与草木灰不能混合施用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94737921"/>
                      </a:ext>
                    </a:extLst>
                  </a:tr>
                  <a:tr h="825356">
                    <a:tc vMerge="1">
                      <a:txBody>
                        <a:bodyPr/>
                        <a:lstStyle/>
                        <a:p>
                          <a:endParaRPr lang="zh-CN" altLang="en-US"/>
                        </a:p>
                      </a:txBody>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泡沫灭火器的原理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泡沫灭火器中有效成分为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发生反应的离子方程式为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3HC</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846111623"/>
                      </a:ext>
                    </a:extLst>
                  </a:tr>
                  <a:tr h="1123816">
                    <a:tc vMerge="1">
                      <a:txBody>
                        <a:bodyPr/>
                        <a:lstStyle/>
                        <a:p>
                          <a:endParaRPr lang="zh-CN" altLang="en-US"/>
                        </a:p>
                      </a:txBody>
                      <a:tcPr/>
                    </a:tc>
                    <a:tc>
                      <a:txBody>
                        <a:bodyPr/>
                        <a:lstStyle/>
                        <a:p>
                          <a:pPr algn="just" hangingPunct="0">
                            <a:lnSpc>
                              <a:spcPct val="13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溶液作除锈剂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溶液显酸性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256334899"/>
                      </a:ext>
                    </a:extLst>
                  </a:tr>
                </a:tbl>
              </a:graphicData>
            </a:graphic>
          </p:graphicFrame>
        </mc:Choice>
        <mc:Fallback>
          <p:graphicFrame>
            <p:nvGraphicFramePr>
              <p:cNvPr id="3" name="表格 2">
                <a:extLst>
                  <a:ext uri="{FF2B5EF4-FFF2-40B4-BE49-F238E27FC236}">
                    <a16:creationId xmlns:a16="http://schemas.microsoft.com/office/drawing/2014/main" id="{013D71CB-5077-AAFE-E7BA-6484AC1BB6DB}"/>
                  </a:ext>
                </a:extLst>
              </p:cNvPr>
              <p:cNvGraphicFramePr>
                <a:graphicFrameLocks noGrp="1"/>
              </p:cNvGraphicFramePr>
              <p:nvPr>
                <p:extLst>
                  <p:ext uri="{D42A27DB-BD31-4B8C-83A1-F6EECF244321}">
                    <p14:modId xmlns:p14="http://schemas.microsoft.com/office/powerpoint/2010/main" val="1335050948"/>
                  </p:ext>
                </p:extLst>
              </p:nvPr>
            </p:nvGraphicFramePr>
            <p:xfrm>
              <a:off x="334566" y="836713"/>
              <a:ext cx="11521280" cy="5120443"/>
            </p:xfrm>
            <a:graphic>
              <a:graphicData uri="http://schemas.openxmlformats.org/drawingml/2006/table">
                <a:tbl>
                  <a:tblPr firstRow="1" firstCol="1" bandRow="1"/>
                  <a:tblGrid>
                    <a:gridCol w="1224136">
                      <a:extLst>
                        <a:ext uri="{9D8B030D-6E8A-4147-A177-3AD203B41FA5}">
                          <a16:colId xmlns:a16="http://schemas.microsoft.com/office/drawing/2014/main" val="592215131"/>
                        </a:ext>
                      </a:extLst>
                    </a:gridCol>
                    <a:gridCol w="1944216">
                      <a:extLst>
                        <a:ext uri="{9D8B030D-6E8A-4147-A177-3AD203B41FA5}">
                          <a16:colId xmlns:a16="http://schemas.microsoft.com/office/drawing/2014/main" val="2416703363"/>
                        </a:ext>
                      </a:extLst>
                    </a:gridCol>
                    <a:gridCol w="8352928">
                      <a:extLst>
                        <a:ext uri="{9D8B030D-6E8A-4147-A177-3AD203B41FA5}">
                          <a16:colId xmlns:a16="http://schemas.microsoft.com/office/drawing/2014/main" val="3347561308"/>
                        </a:ext>
                      </a:extLst>
                    </a:gridCol>
                  </a:tblGrid>
                  <a:tr h="435864">
                    <a:tc>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2150596035"/>
                      </a:ext>
                    </a:extLst>
                  </a:tr>
                  <a:tr h="1289368">
                    <a:tc rowSpan="5">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解释生活中的现象或事实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可溶性铝盐、铁盐作净水剂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8001" t="-37915" r="-146" b="-265403"/>
                          </a:stretch>
                        </a:blipFill>
                      </a:tcPr>
                    </a:tc>
                    <a:extLst>
                      <a:ext uri="{0D108BD9-81ED-4DB2-BD59-A6C34878D82A}">
                        <a16:rowId xmlns:a16="http://schemas.microsoft.com/office/drawing/2014/main" val="4206869099"/>
                      </a:ext>
                    </a:extLst>
                  </a:tr>
                  <a:tr h="871728">
                    <a:tc vMerge="1">
                      <a:txBody>
                        <a:bodyPr/>
                        <a:lstStyle/>
                        <a:p>
                          <a:endParaRPr lang="zh-CN" altLang="en-US"/>
                        </a:p>
                      </a:txBody>
                      <a:tcPr>
                        <a:lnT w="12700" cap="flat" cmpd="sng" algn="ctr">
                          <a:solidFill>
                            <a:srgbClr val="39B97A"/>
                          </a:solidFill>
                          <a:prstDash val="solid"/>
                          <a:round/>
                          <a:headEnd type="none" w="med" len="med"/>
                          <a:tailEnd type="none" w="med" len="med"/>
                        </a:lnT>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热纯碱溶液去油污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的水解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去污能力增强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511523191"/>
                      </a:ext>
                    </a:extLst>
                  </a:tr>
                  <a:tr h="435864">
                    <a:tc vMerge="1">
                      <a:txBody>
                        <a:bodyPr/>
                        <a:lstStyle/>
                        <a:p>
                          <a:endParaRPr lang="zh-CN" altLang="en-US"/>
                        </a:p>
                      </a:txBody>
                      <a:tcPr/>
                    </a:tc>
                    <a:tc>
                      <a:txBody>
                        <a:bodyPr/>
                        <a:lstStyle/>
                        <a:p>
                          <a:pPr algn="ctr"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化肥的使用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铵态氮肥与草木灰不能混合施用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194737921"/>
                      </a:ext>
                    </a:extLst>
                  </a:tr>
                  <a:tr h="963803">
                    <a:tc vMerge="1">
                      <a:txBody>
                        <a:bodyPr/>
                        <a:lstStyle/>
                        <a:p>
                          <a:endParaRPr lang="zh-CN" altLang="en-US"/>
                        </a:p>
                      </a:txBody>
                      <a:tcPr/>
                    </a:tc>
                    <a:tc>
                      <a:txBody>
                        <a:bodyPr/>
                        <a:lstStyle/>
                        <a:p>
                          <a:pPr algn="just" hangingPunct="0">
                            <a:lnSpc>
                              <a:spcPct val="13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泡沫灭火器的原理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8001" t="-320253" r="-146" b="-118354"/>
                          </a:stretch>
                        </a:blipFill>
                      </a:tcPr>
                    </a:tc>
                    <a:extLst>
                      <a:ext uri="{0D108BD9-81ED-4DB2-BD59-A6C34878D82A}">
                        <a16:rowId xmlns:a16="http://schemas.microsoft.com/office/drawing/2014/main" val="2846111623"/>
                      </a:ext>
                    </a:extLst>
                  </a:tr>
                  <a:tr h="1123816">
                    <a:tc vMerge="1">
                      <a:txBody>
                        <a:bodyPr/>
                        <a:lstStyle/>
                        <a:p>
                          <a:endParaRPr lang="zh-CN" altLang="en-US"/>
                        </a:p>
                      </a:txBody>
                      <a:tcPr/>
                    </a:tc>
                    <a:tc>
                      <a:txBody>
                        <a:bodyPr/>
                        <a:lstStyle/>
                        <a:p>
                          <a:pPr algn="just" hangingPunct="0">
                            <a:lnSpc>
                              <a:spcPct val="130000"/>
                            </a:lnSpc>
                            <a:buNone/>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溶液作除锈剂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730" marR="67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8001" t="-358919" r="-146" b="-1081"/>
                          </a:stretch>
                        </a:blipFill>
                      </a:tcPr>
                    </a:tc>
                    <a:extLst>
                      <a:ext uri="{0D108BD9-81ED-4DB2-BD59-A6C34878D82A}">
                        <a16:rowId xmlns:a16="http://schemas.microsoft.com/office/drawing/2014/main" val="3256334899"/>
                      </a:ext>
                    </a:extLst>
                  </a:tr>
                </a:tbl>
              </a:graphicData>
            </a:graphic>
          </p:graphicFrame>
        </mc:Fallback>
      </mc:AlternateContent>
    </p:spTree>
    <p:extLst>
      <p:ext uri="{BB962C8B-B14F-4D97-AF65-F5344CB8AC3E}">
        <p14:creationId xmlns:p14="http://schemas.microsoft.com/office/powerpoint/2010/main" val="2484891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0CF17E9F-ED6C-FEF9-790C-DF633D006939}"/>
              </a:ext>
            </a:extLst>
          </p:cNvPr>
          <p:cNvSpPr>
            <a:spLocks noGrp="1"/>
          </p:cNvSpPr>
          <p:nvPr>
            <p:ph idx="1"/>
          </p:nvPr>
        </p:nvSpPr>
        <p:spPr>
          <a:xfrm>
            <a:off x="360854" y="746120"/>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抑制水解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a:extLst>
              <a:ext uri="{FF2B5EF4-FFF2-40B4-BE49-F238E27FC236}">
                <a16:creationId xmlns:a16="http://schemas.microsoft.com/office/drawing/2014/main" id="{A53A3FA9-C8FD-B495-B021-B7739B189754}"/>
              </a:ext>
            </a:extLst>
          </p:cNvPr>
          <p:cNvGraphicFramePr>
            <a:graphicFrameLocks noGrp="1"/>
          </p:cNvGraphicFramePr>
          <p:nvPr>
            <p:extLst>
              <p:ext uri="{D42A27DB-BD31-4B8C-83A1-F6EECF244321}">
                <p14:modId xmlns:p14="http://schemas.microsoft.com/office/powerpoint/2010/main" val="3997329988"/>
              </p:ext>
            </p:extLst>
          </p:nvPr>
        </p:nvGraphicFramePr>
        <p:xfrm>
          <a:off x="360854" y="1412776"/>
          <a:ext cx="11485848" cy="2016224"/>
        </p:xfrm>
        <a:graphic>
          <a:graphicData uri="http://schemas.openxmlformats.org/drawingml/2006/table">
            <a:tbl>
              <a:tblPr firstRow="1" firstCol="1" bandRow="1"/>
              <a:tblGrid>
                <a:gridCol w="1629896">
                  <a:extLst>
                    <a:ext uri="{9D8B030D-6E8A-4147-A177-3AD203B41FA5}">
                      <a16:colId xmlns:a16="http://schemas.microsoft.com/office/drawing/2014/main" val="768331953"/>
                    </a:ext>
                  </a:extLst>
                </a:gridCol>
                <a:gridCol w="9855952">
                  <a:extLst>
                    <a:ext uri="{9D8B030D-6E8A-4147-A177-3AD203B41FA5}">
                      <a16:colId xmlns:a16="http://schemas.microsoft.com/office/drawing/2014/main" val="3381686744"/>
                    </a:ext>
                  </a:extLst>
                </a:gridCol>
              </a:tblGrid>
              <a:tr h="137510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溶液配制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为防止出现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晶体溶于较浓的盐酸中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然后再用水稀释到所需的浓度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目的是增大</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抑制</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071657538"/>
                  </a:ext>
                </a:extLst>
              </a:tr>
              <a:tr h="641124">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制备无水盐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溶液制无水</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的气流中加热蒸干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305336581"/>
                  </a:ext>
                </a:extLst>
              </a:tr>
            </a:tbl>
          </a:graphicData>
        </a:graphic>
      </p:graphicFrame>
    </p:spTree>
    <p:extLst>
      <p:ext uri="{BB962C8B-B14F-4D97-AF65-F5344CB8AC3E}">
        <p14:creationId xmlns:p14="http://schemas.microsoft.com/office/powerpoint/2010/main" val="3797418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49245044-4CC5-0444-371C-6AF3B96EBDED}"/>
                  </a:ext>
                </a:extLst>
              </p:cNvPr>
              <p:cNvSpPr>
                <a:spLocks noGrp="1"/>
              </p:cNvSpPr>
              <p:nvPr>
                <p:ph idx="1"/>
              </p:nvPr>
            </p:nvSpPr>
            <p:spPr>
              <a:xfrm>
                <a:off x="360854" y="746120"/>
                <a:ext cx="11485848" cy="5709127"/>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电解质溶液中的电荷守恒与元素守恒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溶液中的守恒关系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阳离子所带的正电荷总数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阴离子所</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带的负电荷总数相等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，即电荷守恒，溶液呈电中性。如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溶液中电荷守恒式为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在电解质溶液中，由于某些离子发生水解或电离，离子的存在形式发生了变化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离子所含的某种元素在变化前后是守恒的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即元素守恒。如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溶液中元素守恒关系式为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49245044-4CC5-0444-371C-6AF3B96EBDED}"/>
                  </a:ext>
                </a:extLst>
              </p:cNvPr>
              <p:cNvSpPr>
                <a:spLocks noGrp="1" noRot="1" noChangeAspect="1" noMove="1" noResize="1" noEditPoints="1" noAdjustHandles="1" noChangeArrowheads="1" noChangeShapeType="1" noTextEdit="1"/>
              </p:cNvSpPr>
              <p:nvPr>
                <p:ph idx="1"/>
              </p:nvPr>
            </p:nvSpPr>
            <p:spPr>
              <a:xfrm>
                <a:off x="360854" y="746120"/>
                <a:ext cx="11485848" cy="5709127"/>
              </a:xfrm>
              <a:blipFill>
                <a:blip r:embed="rId2"/>
                <a:stretch>
                  <a:fillRect l="-796" r="-849" b="-107"/>
                </a:stretch>
              </a:blipFill>
            </p:spPr>
            <p:txBody>
              <a:bodyPr/>
              <a:lstStyle/>
              <a:p>
                <a:r>
                  <a:rPr lang="zh-CN" altLang="en-US">
                    <a:noFill/>
                  </a:rPr>
                  <a:t> </a:t>
                </a:r>
              </a:p>
            </p:txBody>
          </p:sp>
        </mc:Fallback>
      </mc:AlternateContent>
      <p:pic>
        <p:nvPicPr>
          <p:cNvPr id="4" name="知识点5.EPS" descr="id:2147491212;FounderCES"/>
          <p:cNvPicPr/>
          <p:nvPr/>
        </p:nvPicPr>
        <p:blipFill>
          <a:blip r:embed="rId3"/>
          <a:stretch>
            <a:fillRect/>
          </a:stretch>
        </p:blipFill>
        <p:spPr>
          <a:xfrm>
            <a:off x="384076" y="886975"/>
            <a:ext cx="1390650" cy="369570"/>
          </a:xfrm>
          <a:prstGeom prst="rect">
            <a:avLst/>
          </a:prstGeom>
        </p:spPr>
      </p:pic>
    </p:spTree>
    <p:extLst>
      <p:ext uri="{BB962C8B-B14F-4D97-AF65-F5344CB8AC3E}">
        <p14:creationId xmlns:p14="http://schemas.microsoft.com/office/powerpoint/2010/main" val="736198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1C0E4841-2263-FC1C-6251-12B8B53981A1}"/>
              </a:ext>
            </a:extLst>
          </p:cNvPr>
          <p:cNvSpPr>
            <a:spLocks noGrp="1"/>
          </p:cNvSpPr>
          <p:nvPr>
            <p:ph idx="1"/>
          </p:nvPr>
        </p:nvSpPr>
        <p:spPr>
          <a:xfrm>
            <a:off x="360854" y="746120"/>
            <a:ext cx="11485848" cy="3900235"/>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两大理论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电离理论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弱电解质的电离是微弱的，电离产生的离子很少，同时考虑水的电离。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多元弱酸的电离分步进行，以第一步电离为主。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水解理论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离子的水解是微弱的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互相促进的水解除外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多元弱酸的酸根阴离子分步水解，以第一步水解为主。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5853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BFD9F5D1-850A-2C8D-324F-4141ED20DA7E}"/>
                  </a:ext>
                </a:extLst>
              </p:cNvPr>
              <p:cNvSpPr>
                <a:spLocks noGrp="1"/>
              </p:cNvSpPr>
              <p:nvPr>
                <p:ph idx="1"/>
              </p:nvPr>
            </p:nvSpPr>
            <p:spPr>
              <a:xfrm>
                <a:off x="360854" y="746120"/>
                <a:ext cx="11485848" cy="4675704"/>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常考类型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不同溶液中同一离子浓度的比较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要考虑溶液中其他离子对该离子的影响，如相同浓度的下列溶液：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由大到小的顺序为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单一溶质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弱酸、弱碱：考虑电离，同时注意水的电离。如</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BFD9F5D1-850A-2C8D-324F-4141ED20DA7E}"/>
                  </a:ext>
                </a:extLst>
              </p:cNvPr>
              <p:cNvSpPr>
                <a:spLocks noGrp="1" noRot="1" noChangeAspect="1" noMove="1" noResize="1" noEditPoints="1" noAdjustHandles="1" noChangeArrowheads="1" noChangeShapeType="1" noTextEdit="1"/>
              </p:cNvSpPr>
              <p:nvPr>
                <p:ph idx="1"/>
              </p:nvPr>
            </p:nvSpPr>
            <p:spPr>
              <a:xfrm>
                <a:off x="360854" y="746120"/>
                <a:ext cx="11485848" cy="4675704"/>
              </a:xfrm>
              <a:blipFill>
                <a:blip r:embed="rId2"/>
                <a:stretch>
                  <a:fillRect l="-796" r="-849" b="-65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72652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1F4B38-4B9D-EDF5-E4CA-0062B999A224}"/>
              </a:ext>
            </a:extLst>
          </p:cNvPr>
          <p:cNvSpPr>
            <a:spLocks noGrp="1"/>
          </p:cNvSpPr>
          <p:nvPr>
            <p:ph idx="1"/>
          </p:nvPr>
        </p:nvSpPr>
        <p:spPr>
          <a:xfrm>
            <a:off x="360854" y="746120"/>
            <a:ext cx="11485848" cy="113024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正盐溶液：考虑水解。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表格 4">
                <a:extLst>
                  <a:ext uri="{FF2B5EF4-FFF2-40B4-BE49-F238E27FC236}">
                    <a16:creationId xmlns:a16="http://schemas.microsoft.com/office/drawing/2014/main" id="{C47FFEDB-C6E1-E299-25DB-D32E30F929D2}"/>
                  </a:ext>
                </a:extLst>
              </p:cNvPr>
              <p:cNvGraphicFramePr>
                <a:graphicFrameLocks noGrp="1"/>
              </p:cNvGraphicFramePr>
              <p:nvPr>
                <p:extLst>
                  <p:ext uri="{D42A27DB-BD31-4B8C-83A1-F6EECF244321}">
                    <p14:modId xmlns:p14="http://schemas.microsoft.com/office/powerpoint/2010/main" val="3555769457"/>
                  </p:ext>
                </p:extLst>
              </p:nvPr>
            </p:nvGraphicFramePr>
            <p:xfrm>
              <a:off x="360854" y="1988754"/>
              <a:ext cx="11485848" cy="1760031"/>
            </p:xfrm>
            <a:graphic>
              <a:graphicData uri="http://schemas.openxmlformats.org/drawingml/2006/table">
                <a:tbl>
                  <a:tblPr firstRow="1" firstCol="1" bandRow="1"/>
                  <a:tblGrid>
                    <a:gridCol w="2854032">
                      <a:extLst>
                        <a:ext uri="{9D8B030D-6E8A-4147-A177-3AD203B41FA5}">
                          <a16:colId xmlns:a16="http://schemas.microsoft.com/office/drawing/2014/main" val="859751776"/>
                        </a:ext>
                      </a:extLst>
                    </a:gridCol>
                    <a:gridCol w="8631816">
                      <a:extLst>
                        <a:ext uri="{9D8B030D-6E8A-4147-A177-3AD203B41FA5}">
                          <a16:colId xmlns:a16="http://schemas.microsoft.com/office/drawing/2014/main" val="4013701498"/>
                        </a:ext>
                      </a:extLst>
                    </a:gridCol>
                  </a:tblGrid>
                  <a:tr h="16211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电荷守恒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132861835"/>
                      </a:ext>
                    </a:extLst>
                  </a:tr>
                  <a:tr h="162115">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元素守恒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730902081"/>
                      </a:ext>
                    </a:extLst>
                  </a:tr>
                  <a:tr h="32392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浓度大小</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287125362"/>
                      </a:ext>
                    </a:extLst>
                  </a:tr>
                </a:tbl>
              </a:graphicData>
            </a:graphic>
          </p:graphicFrame>
        </mc:Choice>
        <mc:Fallback xmlns="">
          <p:graphicFrame>
            <p:nvGraphicFramePr>
              <p:cNvPr id="5" name="表格 4">
                <a:extLst>
                  <a:ext uri="{FF2B5EF4-FFF2-40B4-BE49-F238E27FC236}">
                    <a16:creationId xmlns:a16="http://schemas.microsoft.com/office/drawing/2014/main" id="{C47FFEDB-C6E1-E299-25DB-D32E30F929D2}"/>
                  </a:ext>
                </a:extLst>
              </p:cNvPr>
              <p:cNvGraphicFramePr>
                <a:graphicFrameLocks noGrp="1"/>
              </p:cNvGraphicFramePr>
              <p:nvPr>
                <p:extLst>
                  <p:ext uri="{D42A27DB-BD31-4B8C-83A1-F6EECF244321}">
                    <p14:modId xmlns:p14="http://schemas.microsoft.com/office/powerpoint/2010/main" val="3555769457"/>
                  </p:ext>
                </p:extLst>
              </p:nvPr>
            </p:nvGraphicFramePr>
            <p:xfrm>
              <a:off x="360854" y="1988754"/>
              <a:ext cx="11485848" cy="1543242"/>
            </p:xfrm>
            <a:graphic>
              <a:graphicData uri="http://schemas.openxmlformats.org/drawingml/2006/table">
                <a:tbl>
                  <a:tblPr firstRow="1" firstCol="1" bandRow="1"/>
                  <a:tblGrid>
                    <a:gridCol w="2854032">
                      <a:extLst>
                        <a:ext uri="{9D8B030D-6E8A-4147-A177-3AD203B41FA5}">
                          <a16:colId xmlns:a16="http://schemas.microsoft.com/office/drawing/2014/main" val="859751776"/>
                        </a:ext>
                      </a:extLst>
                    </a:gridCol>
                    <a:gridCol w="8631816">
                      <a:extLst>
                        <a:ext uri="{9D8B030D-6E8A-4147-A177-3AD203B41FA5}">
                          <a16:colId xmlns:a16="http://schemas.microsoft.com/office/drawing/2014/main" val="4013701498"/>
                        </a:ext>
                      </a:extLst>
                    </a:gridCol>
                  </a:tblGrid>
                  <a:tr h="514414">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电荷守恒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3098" t="-1176" r="-141" b="-234118"/>
                          </a:stretch>
                        </a:blipFill>
                      </a:tcPr>
                    </a:tc>
                    <a:extLst>
                      <a:ext uri="{0D108BD9-81ED-4DB2-BD59-A6C34878D82A}">
                        <a16:rowId xmlns:a16="http://schemas.microsoft.com/office/drawing/2014/main" val="1132861835"/>
                      </a:ext>
                    </a:extLst>
                  </a:tr>
                  <a:tr h="514414">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元素守恒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3098" t="-102381" r="-141" b="-136905"/>
                          </a:stretch>
                        </a:blipFill>
                      </a:tcPr>
                    </a:tc>
                    <a:extLst>
                      <a:ext uri="{0D108BD9-81ED-4DB2-BD59-A6C34878D82A}">
                        <a16:rowId xmlns:a16="http://schemas.microsoft.com/office/drawing/2014/main" val="1730902081"/>
                      </a:ext>
                    </a:extLst>
                  </a:tr>
                  <a:tr h="514414">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浓度大小</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3098" t="-200000" r="-141" b="-35294"/>
                          </a:stretch>
                        </a:blipFill>
                      </a:tcPr>
                    </a:tc>
                    <a:extLst>
                      <a:ext uri="{0D108BD9-81ED-4DB2-BD59-A6C34878D82A}">
                        <a16:rowId xmlns:a16="http://schemas.microsoft.com/office/drawing/2014/main" val="4287125362"/>
                      </a:ext>
                    </a:extLst>
                  </a:tr>
                </a:tbl>
              </a:graphicData>
            </a:graphic>
          </p:graphicFrame>
        </mc:Fallback>
      </mc:AlternateContent>
    </p:spTree>
    <p:extLst>
      <p:ext uri="{BB962C8B-B14F-4D97-AF65-F5344CB8AC3E}">
        <p14:creationId xmlns:p14="http://schemas.microsoft.com/office/powerpoint/2010/main" val="1541882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4128274-1A5E-202F-304A-C1004F041433}"/>
              </a:ext>
            </a:extLst>
          </p:cNvPr>
          <p:cNvSpPr>
            <a:spLocks noGrp="1"/>
          </p:cNvSpPr>
          <p:nvPr>
            <p:ph idx="1"/>
          </p:nvPr>
        </p:nvSpPr>
        <p:spPr>
          <a:xfrm>
            <a:off x="360854" y="746120"/>
            <a:ext cx="11485848" cy="576248"/>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弱酸酸式盐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溶液：考虑弱酸的酸式酸根离子的电离程度与水解程度。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CC3EA1AE-5C7B-BA12-EC15-9639D0A79C7C}"/>
              </a:ext>
            </a:extLst>
          </p:cNvPr>
          <p:cNvGraphicFramePr>
            <a:graphicFrameLocks noGrp="1"/>
          </p:cNvGraphicFramePr>
          <p:nvPr>
            <p:extLst>
              <p:ext uri="{D42A27DB-BD31-4B8C-83A1-F6EECF244321}">
                <p14:modId xmlns:p14="http://schemas.microsoft.com/office/powerpoint/2010/main" val="1785869467"/>
              </p:ext>
            </p:extLst>
          </p:nvPr>
        </p:nvGraphicFramePr>
        <p:xfrm>
          <a:off x="360854" y="1412778"/>
          <a:ext cx="11485848" cy="3096342"/>
        </p:xfrm>
        <a:graphic>
          <a:graphicData uri="http://schemas.openxmlformats.org/drawingml/2006/table">
            <a:tbl>
              <a:tblPr firstRow="1" firstCol="1" bandRow="1"/>
              <a:tblGrid>
                <a:gridCol w="1485880">
                  <a:extLst>
                    <a:ext uri="{9D8B030D-6E8A-4147-A177-3AD203B41FA5}">
                      <a16:colId xmlns:a16="http://schemas.microsoft.com/office/drawing/2014/main" val="759086080"/>
                    </a:ext>
                  </a:extLst>
                </a:gridCol>
                <a:gridCol w="2232248">
                  <a:extLst>
                    <a:ext uri="{9D8B030D-6E8A-4147-A177-3AD203B41FA5}">
                      <a16:colId xmlns:a16="http://schemas.microsoft.com/office/drawing/2014/main" val="1977146640"/>
                    </a:ext>
                  </a:extLst>
                </a:gridCol>
                <a:gridCol w="7767720">
                  <a:extLst>
                    <a:ext uri="{9D8B030D-6E8A-4147-A177-3AD203B41FA5}">
                      <a16:colId xmlns:a16="http://schemas.microsoft.com/office/drawing/2014/main" val="3117680343"/>
                    </a:ext>
                  </a:extLst>
                </a:gridCol>
              </a:tblGrid>
              <a:tr h="747038">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70" marR="146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3815833739"/>
                  </a:ext>
                </a:extLst>
              </a:tr>
              <a:tr h="747038">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70" marR="146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3044543650"/>
                  </a:ext>
                </a:extLst>
              </a:tr>
              <a:tr h="747038">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粒子浓度大小关系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70" marR="146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70" marR="146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160715603"/>
                  </a:ext>
                </a:extLst>
              </a:tr>
              <a:tr h="855228">
                <a:tc vMerge="1">
                  <a:txBody>
                    <a:bodyPr/>
                    <a:lstStyle/>
                    <a:p>
                      <a:endParaRPr lang="zh-CN" altLang="en-US"/>
                    </a:p>
                  </a:txBody>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电离为主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70" marR="146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670" marR="146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287925714"/>
                  </a:ext>
                </a:extLst>
              </a:tr>
            </a:tbl>
          </a:graphicData>
        </a:graphic>
      </p:graphicFrame>
    </p:spTree>
    <p:extLst>
      <p:ext uri="{BB962C8B-B14F-4D97-AF65-F5344CB8AC3E}">
        <p14:creationId xmlns:p14="http://schemas.microsoft.com/office/powerpoint/2010/main" val="3668923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841E40E-5598-8E9E-AC68-74F16784BD81}"/>
              </a:ext>
            </a:extLst>
          </p:cNvPr>
          <p:cNvSpPr>
            <a:spLocks noGrp="1"/>
          </p:cNvSpPr>
          <p:nvPr>
            <p:ph idx="1"/>
          </p:nvPr>
        </p:nvSpPr>
        <p:spPr>
          <a:xfrm>
            <a:off x="360854" y="746120"/>
            <a:ext cx="11485848" cy="1684244"/>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混合后溶质不反应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同浓度、同体积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溶液混合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847B916F-60EE-781C-791A-4A464AE7E1AD}"/>
              </a:ext>
            </a:extLst>
          </p:cNvPr>
          <p:cNvGraphicFramePr>
            <a:graphicFrameLocks noGrp="1"/>
          </p:cNvGraphicFramePr>
          <p:nvPr>
            <p:extLst>
              <p:ext uri="{D42A27DB-BD31-4B8C-83A1-F6EECF244321}">
                <p14:modId xmlns:p14="http://schemas.microsoft.com/office/powerpoint/2010/main" val="1234484664"/>
              </p:ext>
            </p:extLst>
          </p:nvPr>
        </p:nvGraphicFramePr>
        <p:xfrm>
          <a:off x="360854" y="2511546"/>
          <a:ext cx="11485846" cy="1916940"/>
        </p:xfrm>
        <a:graphic>
          <a:graphicData uri="http://schemas.openxmlformats.org/drawingml/2006/table">
            <a:tbl>
              <a:tblPr firstRow="1" firstCol="1" bandRow="1"/>
              <a:tblGrid>
                <a:gridCol w="2566000">
                  <a:extLst>
                    <a:ext uri="{9D8B030D-6E8A-4147-A177-3AD203B41FA5}">
                      <a16:colId xmlns:a16="http://schemas.microsoft.com/office/drawing/2014/main" val="2126073295"/>
                    </a:ext>
                  </a:extLst>
                </a:gridCol>
                <a:gridCol w="2304256">
                  <a:extLst>
                    <a:ext uri="{9D8B030D-6E8A-4147-A177-3AD203B41FA5}">
                      <a16:colId xmlns:a16="http://schemas.microsoft.com/office/drawing/2014/main" val="2818719811"/>
                    </a:ext>
                  </a:extLst>
                </a:gridCol>
                <a:gridCol w="6615590">
                  <a:extLst>
                    <a:ext uri="{9D8B030D-6E8A-4147-A177-3AD203B41FA5}">
                      <a16:colId xmlns:a16="http://schemas.microsoft.com/office/drawing/2014/main" val="4097776240"/>
                    </a:ext>
                  </a:extLst>
                </a:gridCol>
              </a:tblGrid>
              <a:tr h="18026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3465070657"/>
                  </a:ext>
                </a:extLst>
              </a:tr>
              <a:tr h="180269">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1921180595"/>
                  </a:ext>
                </a:extLst>
              </a:tr>
              <a:tr h="180269">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粒子浓度大小关系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若混合后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41" marR="314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41" marR="314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905504602"/>
                  </a:ext>
                </a:extLst>
              </a:tr>
              <a:tr h="180269">
                <a:tc vMerge="1">
                  <a:txBody>
                    <a:bodyPr/>
                    <a:lstStyle/>
                    <a:p>
                      <a:endParaRPr lang="zh-CN" altLang="en-US"/>
                    </a:p>
                  </a:txBody>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若混合后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41" marR="314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41" marR="314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514278021"/>
                  </a:ext>
                </a:extLst>
              </a:tr>
            </a:tbl>
          </a:graphicData>
        </a:graphic>
      </p:graphicFrame>
    </p:spTree>
    <p:extLst>
      <p:ext uri="{BB962C8B-B14F-4D97-AF65-F5344CB8AC3E}">
        <p14:creationId xmlns:p14="http://schemas.microsoft.com/office/powerpoint/2010/main" val="3792545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037481A-207F-5789-8550-9C7E888C0968}"/>
              </a:ext>
            </a:extLst>
          </p:cNvPr>
          <p:cNvSpPr>
            <a:spLocks noGrp="1"/>
          </p:cNvSpPr>
          <p:nvPr>
            <p:ph idx="1"/>
          </p:nvPr>
        </p:nvSpPr>
        <p:spPr>
          <a:xfrm>
            <a:off x="360854" y="746120"/>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同浓度、同体积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溶液混合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1C2B5CEA-C2C0-0BA1-09C8-936AAD41F745}"/>
              </a:ext>
            </a:extLst>
          </p:cNvPr>
          <p:cNvGraphicFramePr>
            <a:graphicFrameLocks noGrp="1"/>
          </p:cNvGraphicFramePr>
          <p:nvPr>
            <p:extLst>
              <p:ext uri="{D42A27DB-BD31-4B8C-83A1-F6EECF244321}">
                <p14:modId xmlns:p14="http://schemas.microsoft.com/office/powerpoint/2010/main" val="2078909614"/>
              </p:ext>
            </p:extLst>
          </p:nvPr>
        </p:nvGraphicFramePr>
        <p:xfrm>
          <a:off x="360854" y="1393924"/>
          <a:ext cx="11485848" cy="1986345"/>
        </p:xfrm>
        <a:graphic>
          <a:graphicData uri="http://schemas.openxmlformats.org/drawingml/2006/table">
            <a:tbl>
              <a:tblPr firstRow="1" firstCol="1" bandRow="1"/>
              <a:tblGrid>
                <a:gridCol w="1396679">
                  <a:extLst>
                    <a:ext uri="{9D8B030D-6E8A-4147-A177-3AD203B41FA5}">
                      <a16:colId xmlns:a16="http://schemas.microsoft.com/office/drawing/2014/main" val="3453624284"/>
                    </a:ext>
                  </a:extLst>
                </a:gridCol>
                <a:gridCol w="2897513">
                  <a:extLst>
                    <a:ext uri="{9D8B030D-6E8A-4147-A177-3AD203B41FA5}">
                      <a16:colId xmlns:a16="http://schemas.microsoft.com/office/drawing/2014/main" val="1391223983"/>
                    </a:ext>
                  </a:extLst>
                </a:gridCol>
                <a:gridCol w="7191656">
                  <a:extLst>
                    <a:ext uri="{9D8B030D-6E8A-4147-A177-3AD203B41FA5}">
                      <a16:colId xmlns:a16="http://schemas.microsoft.com/office/drawing/2014/main" val="2594174724"/>
                    </a:ext>
                  </a:extLst>
                </a:gridCol>
              </a:tblGrid>
              <a:tr h="42150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2940926181"/>
                  </a:ext>
                </a:extLst>
              </a:tr>
              <a:tr h="42150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元素守恒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hMerge="1">
                  <a:txBody>
                    <a:bodyPr/>
                    <a:lstStyle/>
                    <a:p>
                      <a:endParaRPr lang="zh-CN" altLang="en-US"/>
                    </a:p>
                  </a:txBody>
                  <a:tcPr/>
                </a:tc>
                <a:extLst>
                  <a:ext uri="{0D108BD9-81ED-4DB2-BD59-A6C34878D82A}">
                    <a16:rowId xmlns:a16="http://schemas.microsoft.com/office/drawing/2014/main" val="4095638927"/>
                  </a:ext>
                </a:extLst>
              </a:tr>
              <a:tr h="421500">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若混合后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741" marR="297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141547446"/>
                  </a:ext>
                </a:extLst>
              </a:tr>
              <a:tr h="482544">
                <a:tc vMerge="1">
                  <a:txBody>
                    <a:bodyPr/>
                    <a:lstStyle/>
                    <a:p>
                      <a:endParaRPr lang="zh-CN" altLang="en-US"/>
                    </a:p>
                  </a:txBody>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若混合后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741" marR="2974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534571978"/>
                  </a:ext>
                </a:extLst>
              </a:tr>
            </a:tbl>
          </a:graphicData>
        </a:graphic>
      </p:graphicFrame>
    </p:spTree>
    <p:extLst>
      <p:ext uri="{BB962C8B-B14F-4D97-AF65-F5344CB8AC3E}">
        <p14:creationId xmlns:p14="http://schemas.microsoft.com/office/powerpoint/2010/main" val="3110645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5BA2A7D0-A62B-9649-94A8-32B442D8A377}"/>
              </a:ext>
            </a:extLst>
          </p:cNvPr>
          <p:cNvSpPr>
            <a:spLocks noGrp="1"/>
          </p:cNvSpPr>
          <p:nvPr>
            <p:ph idx="1"/>
          </p:nvPr>
        </p:nvSpPr>
        <p:spPr>
          <a:xfrm>
            <a:off x="360854" y="1375936"/>
            <a:ext cx="11485848" cy="4454233"/>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盐类的水解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概念：在水溶液中，盐电离出来的离子与水电离出来的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结合生成弱电解质的反应，叫作盐类的水解。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实质：在溶液中盐电离出来的离子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弱碱的阳离子或弱酸的阴离子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结合水电离出的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生成弱电解质，破坏了水的电离平衡，</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促进了水的电离，使溶液显酸性、碱性或中性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若在常温下溶液中水电离出的</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AEEF"/>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则溶液中应存在能水解的盐。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840719"/>
            <a:ext cx="6935079" cy="644065"/>
          </a:xfrm>
          <a:prstGeom prst="rect">
            <a:avLst/>
          </a:prstGeom>
        </p:spPr>
      </p:pic>
      <p:pic>
        <p:nvPicPr>
          <p:cNvPr id="4" name="图片 3"/>
          <p:cNvPicPr>
            <a:picLocks noChangeAspect="1"/>
          </p:cNvPicPr>
          <p:nvPr/>
        </p:nvPicPr>
        <p:blipFill>
          <a:blip r:embed="rId3"/>
          <a:stretch>
            <a:fillRect/>
          </a:stretch>
        </p:blipFill>
        <p:spPr>
          <a:xfrm>
            <a:off x="360854" y="1503467"/>
            <a:ext cx="1536380" cy="461604"/>
          </a:xfrm>
          <a:prstGeom prst="rect">
            <a:avLst/>
          </a:prstGeom>
        </p:spPr>
      </p:pic>
      <p:pic>
        <p:nvPicPr>
          <p:cNvPr id="2" name="箭头右下.eps" descr="id:2147494726;FounderCES">
            <a:extLst>
              <a:ext uri="{FF2B5EF4-FFF2-40B4-BE49-F238E27FC236}">
                <a16:creationId xmlns:a16="http://schemas.microsoft.com/office/drawing/2014/main" id="{ABDAE5E1-B4CF-B5E6-9553-9BB1B19391B1}"/>
              </a:ext>
            </a:extLst>
          </p:cNvPr>
          <p:cNvPicPr>
            <a:picLocks noChangeAspect="1"/>
          </p:cNvPicPr>
          <p:nvPr/>
        </p:nvPicPr>
        <p:blipFill>
          <a:blip r:embed="rId4"/>
          <a:stretch>
            <a:fillRect/>
          </a:stretch>
        </p:blipFill>
        <p:spPr>
          <a:xfrm>
            <a:off x="973855" y="4662128"/>
            <a:ext cx="584847" cy="461604"/>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7427320F-F132-017B-3274-F40C79B3B416}"/>
                  </a:ext>
                </a:extLst>
              </p:cNvPr>
              <p:cNvSpPr>
                <a:spLocks noGrp="1"/>
              </p:cNvSpPr>
              <p:nvPr>
                <p:ph idx="1"/>
              </p:nvPr>
            </p:nvSpPr>
            <p:spPr>
              <a:xfrm>
                <a:off x="360854" y="746120"/>
                <a:ext cx="11485848" cy="4581960"/>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混合后溶质发生反应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物质的量浓度相同的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溶液等体积混合；反应的化学方程式：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，混合后生成等浓度的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溶液等体积混合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稀盐酸与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溶液等体积混合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7427320F-F132-017B-3274-F40C79B3B416}"/>
                  </a:ext>
                </a:extLst>
              </p:cNvPr>
              <p:cNvSpPr>
                <a:spLocks noGrp="1" noRot="1" noChangeAspect="1" noMove="1" noResize="1" noEditPoints="1" noAdjustHandles="1" noChangeArrowheads="1" noChangeShapeType="1" noTextEdit="1"/>
              </p:cNvSpPr>
              <p:nvPr>
                <p:ph idx="1"/>
              </p:nvPr>
            </p:nvSpPr>
            <p:spPr>
              <a:xfrm>
                <a:off x="360854" y="746120"/>
                <a:ext cx="11485848" cy="4581960"/>
              </a:xfrm>
              <a:blipFill>
                <a:blip r:embed="rId2"/>
                <a:stretch>
                  <a:fillRect l="-796" r="-849" b="-212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65006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35C9A0-9AB8-E76D-777A-1D487B9E8F32}"/>
              </a:ext>
            </a:extLst>
          </p:cNvPr>
          <p:cNvSpPr>
            <a:spLocks noGrp="1"/>
          </p:cNvSpPr>
          <p:nvPr>
            <p:ph idx="1"/>
          </p:nvPr>
        </p:nvSpPr>
        <p:spPr>
          <a:xfrm>
            <a:off x="360854" y="1439152"/>
            <a:ext cx="11485848" cy="1130246"/>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盐类的水解规律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有弱才水解，越弱越水解；谁强显谁性，同强显中性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120959" y="829238"/>
            <a:ext cx="5948493" cy="566849"/>
          </a:xfrm>
          <a:prstGeom prst="rect">
            <a:avLst/>
          </a:prstGeom>
        </p:spPr>
      </p:pic>
      <p:pic>
        <p:nvPicPr>
          <p:cNvPr id="5" name="要点1.EPS" descr="id:2147491247;FounderCES"/>
          <p:cNvPicPr/>
          <p:nvPr/>
        </p:nvPicPr>
        <p:blipFill>
          <a:blip r:embed="rId3"/>
          <a:stretch>
            <a:fillRect/>
          </a:stretch>
        </p:blipFill>
        <p:spPr>
          <a:xfrm>
            <a:off x="360854" y="1611505"/>
            <a:ext cx="948690" cy="333375"/>
          </a:xfrm>
          <a:prstGeom prst="rect">
            <a:avLst/>
          </a:prstGeom>
        </p:spPr>
      </p:pic>
      <mc:AlternateContent xmlns:mc="http://schemas.openxmlformats.org/markup-compatibility/2006" xmlns:a14="http://schemas.microsoft.com/office/drawing/2010/main">
        <mc:Choice Requires="a14">
          <p:graphicFrame>
            <p:nvGraphicFramePr>
              <p:cNvPr id="2" name="表格 1">
                <a:extLst>
                  <a:ext uri="{FF2B5EF4-FFF2-40B4-BE49-F238E27FC236}">
                    <a16:creationId xmlns:a16="http://schemas.microsoft.com/office/drawing/2014/main" id="{D18CF12F-B0EE-B728-9F23-BB7F76F3E638}"/>
                  </a:ext>
                </a:extLst>
              </p:cNvPr>
              <p:cNvGraphicFramePr>
                <a:graphicFrameLocks noGrp="1"/>
              </p:cNvGraphicFramePr>
              <p:nvPr>
                <p:extLst>
                  <p:ext uri="{D42A27DB-BD31-4B8C-83A1-F6EECF244321}">
                    <p14:modId xmlns:p14="http://schemas.microsoft.com/office/powerpoint/2010/main" val="3860619260"/>
                  </p:ext>
                </p:extLst>
              </p:nvPr>
            </p:nvGraphicFramePr>
            <p:xfrm>
              <a:off x="343712" y="2692505"/>
              <a:ext cx="11485847" cy="2670557"/>
            </p:xfrm>
            <a:graphic>
              <a:graphicData uri="http://schemas.openxmlformats.org/drawingml/2006/table">
                <a:tbl>
                  <a:tblPr firstRow="1" firstCol="1" bandRow="1"/>
                  <a:tblGrid>
                    <a:gridCol w="1503022">
                      <a:extLst>
                        <a:ext uri="{9D8B030D-6E8A-4147-A177-3AD203B41FA5}">
                          <a16:colId xmlns:a16="http://schemas.microsoft.com/office/drawing/2014/main" val="49024165"/>
                        </a:ext>
                      </a:extLst>
                    </a:gridCol>
                    <a:gridCol w="2592288">
                      <a:extLst>
                        <a:ext uri="{9D8B030D-6E8A-4147-A177-3AD203B41FA5}">
                          <a16:colId xmlns:a16="http://schemas.microsoft.com/office/drawing/2014/main" val="3553939749"/>
                        </a:ext>
                      </a:extLst>
                    </a:gridCol>
                    <a:gridCol w="1368152">
                      <a:extLst>
                        <a:ext uri="{9D8B030D-6E8A-4147-A177-3AD203B41FA5}">
                          <a16:colId xmlns:a16="http://schemas.microsoft.com/office/drawing/2014/main" val="2023564376"/>
                        </a:ext>
                      </a:extLst>
                    </a:gridCol>
                    <a:gridCol w="1728192">
                      <a:extLst>
                        <a:ext uri="{9D8B030D-6E8A-4147-A177-3AD203B41FA5}">
                          <a16:colId xmlns:a16="http://schemas.microsoft.com/office/drawing/2014/main" val="2981193813"/>
                        </a:ext>
                      </a:extLst>
                    </a:gridCol>
                    <a:gridCol w="1800200">
                      <a:extLst>
                        <a:ext uri="{9D8B030D-6E8A-4147-A177-3AD203B41FA5}">
                          <a16:colId xmlns:a16="http://schemas.microsoft.com/office/drawing/2014/main" val="579379260"/>
                        </a:ext>
                      </a:extLst>
                    </a:gridCol>
                    <a:gridCol w="2493993">
                      <a:extLst>
                        <a:ext uri="{9D8B030D-6E8A-4147-A177-3AD203B41FA5}">
                          <a16:colId xmlns:a16="http://schemas.microsoft.com/office/drawing/2014/main" val="3796517435"/>
                        </a:ext>
                      </a:extLst>
                    </a:gridCol>
                  </a:tblGrid>
                  <a:tr h="331992">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盐的类型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是否水解</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水解的离子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溶液的酸碱性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常温下</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18219948"/>
                      </a:ext>
                    </a:extLst>
                  </a:tr>
                  <a:tr h="155980">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强酸强碱盐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482224999"/>
                      </a:ext>
                    </a:extLst>
                  </a:tr>
                  <a:tr h="193156">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强酸弱碱盐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952145200"/>
                      </a:ext>
                    </a:extLst>
                  </a:tr>
                  <a:tr h="343400">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弱酸强碱盐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COONa</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l"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209014398"/>
                      </a:ext>
                    </a:extLst>
                  </a:tr>
                </a:tbl>
              </a:graphicData>
            </a:graphic>
          </p:graphicFrame>
        </mc:Choice>
        <mc:Fallback xmlns="">
          <p:graphicFrame>
            <p:nvGraphicFramePr>
              <p:cNvPr id="2" name="表格 1">
                <a:extLst>
                  <a:ext uri="{FF2B5EF4-FFF2-40B4-BE49-F238E27FC236}">
                    <a16:creationId xmlns:a16="http://schemas.microsoft.com/office/drawing/2014/main" id="{D18CF12F-B0EE-B728-9F23-BB7F76F3E638}"/>
                  </a:ext>
                </a:extLst>
              </p:cNvPr>
              <p:cNvGraphicFramePr>
                <a:graphicFrameLocks noGrp="1"/>
              </p:cNvGraphicFramePr>
              <p:nvPr>
                <p:extLst>
                  <p:ext uri="{D42A27DB-BD31-4B8C-83A1-F6EECF244321}">
                    <p14:modId xmlns:p14="http://schemas.microsoft.com/office/powerpoint/2010/main" val="3860619260"/>
                  </p:ext>
                </p:extLst>
              </p:nvPr>
            </p:nvGraphicFramePr>
            <p:xfrm>
              <a:off x="343712" y="2692505"/>
              <a:ext cx="11485847" cy="2628900"/>
            </p:xfrm>
            <a:graphic>
              <a:graphicData uri="http://schemas.openxmlformats.org/drawingml/2006/table">
                <a:tbl>
                  <a:tblPr firstRow="1" firstCol="1" bandRow="1"/>
                  <a:tblGrid>
                    <a:gridCol w="1503022">
                      <a:extLst>
                        <a:ext uri="{9D8B030D-6E8A-4147-A177-3AD203B41FA5}">
                          <a16:colId xmlns:a16="http://schemas.microsoft.com/office/drawing/2014/main" val="49024165"/>
                        </a:ext>
                      </a:extLst>
                    </a:gridCol>
                    <a:gridCol w="2592288">
                      <a:extLst>
                        <a:ext uri="{9D8B030D-6E8A-4147-A177-3AD203B41FA5}">
                          <a16:colId xmlns:a16="http://schemas.microsoft.com/office/drawing/2014/main" val="3553939749"/>
                        </a:ext>
                      </a:extLst>
                    </a:gridCol>
                    <a:gridCol w="1368152">
                      <a:extLst>
                        <a:ext uri="{9D8B030D-6E8A-4147-A177-3AD203B41FA5}">
                          <a16:colId xmlns:a16="http://schemas.microsoft.com/office/drawing/2014/main" val="2023564376"/>
                        </a:ext>
                      </a:extLst>
                    </a:gridCol>
                    <a:gridCol w="1728192">
                      <a:extLst>
                        <a:ext uri="{9D8B030D-6E8A-4147-A177-3AD203B41FA5}">
                          <a16:colId xmlns:a16="http://schemas.microsoft.com/office/drawing/2014/main" val="2981193813"/>
                        </a:ext>
                      </a:extLst>
                    </a:gridCol>
                    <a:gridCol w="1800200">
                      <a:extLst>
                        <a:ext uri="{9D8B030D-6E8A-4147-A177-3AD203B41FA5}">
                          <a16:colId xmlns:a16="http://schemas.microsoft.com/office/drawing/2014/main" val="579379260"/>
                        </a:ext>
                      </a:extLst>
                    </a:gridCol>
                    <a:gridCol w="2493993">
                      <a:extLst>
                        <a:ext uri="{9D8B030D-6E8A-4147-A177-3AD203B41FA5}">
                          <a16:colId xmlns:a16="http://schemas.microsoft.com/office/drawing/2014/main" val="3796517435"/>
                        </a:ext>
                      </a:extLst>
                    </a:gridCol>
                  </a:tblGrid>
                  <a:tr h="525780">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盐的类型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是否水解</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水解的离子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溶液的酸碱性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常温下</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18219948"/>
                      </a:ext>
                    </a:extLst>
                  </a:tr>
                  <a:tr h="525780">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强酸强碱盐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482224999"/>
                      </a:ext>
                    </a:extLst>
                  </a:tr>
                  <a:tr h="525780">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强酸弱碱盐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17314" t="-202326" r="-249823" b="-231395"/>
                          </a:stretch>
                        </a:blip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952145200"/>
                      </a:ext>
                    </a:extLst>
                  </a:tr>
                  <a:tr h="1051560">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弱酸强碱盐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COONa</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17314" t="-150289" r="-249823" b="-15029"/>
                          </a:stretch>
                        </a:blipFill>
                      </a:tcPr>
                    </a:tc>
                    <a:tc>
                      <a:txBody>
                        <a:bodyPr/>
                        <a:lstStyle/>
                        <a:p>
                          <a:pPr algn="ctr" hangingPunct="0">
                            <a:lnSpc>
                              <a:spcPct val="150000"/>
                            </a:lnSpc>
                            <a:buNone/>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209014398"/>
                      </a:ext>
                    </a:extLst>
                  </a:tr>
                </a:tbl>
              </a:graphicData>
            </a:graphic>
          </p:graphicFrame>
        </mc:Fallback>
      </mc:AlternateContent>
      <p:cxnSp>
        <p:nvCxnSpPr>
          <p:cNvPr id="7" name="直接连接符 6">
            <a:extLst>
              <a:ext uri="{FF2B5EF4-FFF2-40B4-BE49-F238E27FC236}">
                <a16:creationId xmlns:a16="http://schemas.microsoft.com/office/drawing/2014/main" id="{DC94E825-AE6A-74CB-33C7-10ABFD7FBD16}"/>
              </a:ext>
            </a:extLst>
          </p:cNvPr>
          <p:cNvCxnSpPr>
            <a:cxnSpLocks/>
          </p:cNvCxnSpPr>
          <p:nvPr/>
        </p:nvCxnSpPr>
        <p:spPr>
          <a:xfrm>
            <a:off x="5798548" y="3224602"/>
            <a:ext cx="1736818" cy="507900"/>
          </a:xfrm>
          <a:prstGeom prst="line">
            <a:avLst/>
          </a:prstGeom>
          <a:ln>
            <a:solidFill>
              <a:srgbClr val="39B97A"/>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3335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11EC537E-B762-E648-537D-74C8031B80B6}"/>
                  </a:ext>
                </a:extLst>
              </p:cNvPr>
              <p:cNvSpPr>
                <a:spLocks noGrp="1"/>
              </p:cNvSpPr>
              <p:nvPr>
                <p:ph idx="1"/>
              </p:nvPr>
            </p:nvSpPr>
            <p:spPr>
              <a:xfrm>
                <a:off x="360854" y="746120"/>
                <a:ext cx="11485848" cy="3430363"/>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北京四中顺义分校高三期末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时，浓度均为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溶液中，下列判断不正确的是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均存在电离平衡和水解平衡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存在的粒子种类相同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前者大于后者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分别加入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恢复到原温度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11EC537E-B762-E648-537D-74C8031B80B6}"/>
                  </a:ext>
                </a:extLst>
              </p:cNvPr>
              <p:cNvSpPr>
                <a:spLocks noGrp="1" noRot="1" noChangeAspect="1" noMove="1" noResize="1" noEditPoints="1" noAdjustHandles="1" noChangeArrowheads="1" noChangeShapeType="1" noTextEdit="1"/>
              </p:cNvSpPr>
              <p:nvPr>
                <p:ph idx="1"/>
              </p:nvPr>
            </p:nvSpPr>
            <p:spPr>
              <a:xfrm>
                <a:off x="360854" y="746120"/>
                <a:ext cx="11485848" cy="3430363"/>
              </a:xfrm>
              <a:blipFill>
                <a:blip r:embed="rId2"/>
                <a:stretch>
                  <a:fillRect l="-796" r="-849" b="-533"/>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69071" y="876537"/>
            <a:ext cx="1186153" cy="401015"/>
          </a:xfrm>
          <a:prstGeom prst="rect">
            <a:avLst/>
          </a:prstGeom>
        </p:spPr>
      </p:pic>
      <p:pic>
        <p:nvPicPr>
          <p:cNvPr id="2" name="图片 1"/>
          <p:cNvPicPr>
            <a:picLocks noChangeAspect="1"/>
          </p:cNvPicPr>
          <p:nvPr/>
        </p:nvPicPr>
        <p:blipFill>
          <a:blip r:embed="rId4"/>
          <a:stretch>
            <a:fillRect/>
          </a:stretch>
        </p:blipFill>
        <p:spPr>
          <a:xfrm>
            <a:off x="403575" y="4188473"/>
            <a:ext cx="1046020" cy="423292"/>
          </a:xfrm>
          <a:prstGeom prst="rect">
            <a:avLst/>
          </a:prstGeom>
        </p:spPr>
      </p:pic>
      <p:sp>
        <p:nvSpPr>
          <p:cNvPr id="6" name="文本框 5">
            <a:extLst>
              <a:ext uri="{FF2B5EF4-FFF2-40B4-BE49-F238E27FC236}">
                <a16:creationId xmlns:a16="http://schemas.microsoft.com/office/drawing/2014/main" id="{566B27FD-7DB5-ADF4-2BBB-27F2F0C836A5}"/>
              </a:ext>
            </a:extLst>
          </p:cNvPr>
          <p:cNvSpPr txBox="1"/>
          <p:nvPr/>
        </p:nvSpPr>
        <p:spPr>
          <a:xfrm>
            <a:off x="1370290" y="4188473"/>
            <a:ext cx="6093068" cy="461665"/>
          </a:xfrm>
          <a:prstGeom prst="rect">
            <a:avLst/>
          </a:prstGeom>
          <a:noFill/>
        </p:spPr>
        <p:txBody>
          <a:bodyPr wrap="square">
            <a:spAutoFit/>
          </a:bodyPr>
          <a:lstStyle/>
          <a:p>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12696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232A54A2-1C88-D098-99DC-6A60598C4928}"/>
                  </a:ext>
                </a:extLst>
              </p:cNvPr>
              <p:cNvSpPr>
                <a:spLocks noGrp="1"/>
              </p:cNvSpPr>
              <p:nvPr>
                <p:ph idx="1"/>
              </p:nvPr>
            </p:nvSpPr>
            <p:spPr>
              <a:xfrm>
                <a:off x="360854" y="746120"/>
                <a:ext cx="11485848" cy="3458576"/>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溶液中存在水的电离平衡和碳酸根离子的水解平衡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在水溶液中存在碳酸氢根离子的电离平衡和水解平衡以及水的电离平衡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两种溶液中均存在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浓度相同时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水解程度大于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恢复到原温度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碳酸氢根离子和氢氧根离子在溶液中反应生成碳酸</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根离子和水</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氢氧根离子对它们的水解均起到抑制作用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均增大</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a:extLst>
                  <a:ext uri="{FF2B5EF4-FFF2-40B4-BE49-F238E27FC236}">
                    <a16:creationId xmlns:a16="http://schemas.microsoft.com/office/drawing/2014/main" id="{232A54A2-1C88-D098-99DC-6A60598C4928}"/>
                  </a:ext>
                </a:extLst>
              </p:cNvPr>
              <p:cNvSpPr>
                <a:spLocks noGrp="1" noRot="1" noChangeAspect="1" noMove="1" noResize="1" noEditPoints="1" noAdjustHandles="1" noChangeArrowheads="1" noChangeShapeType="1" noTextEdit="1"/>
              </p:cNvSpPr>
              <p:nvPr>
                <p:ph idx="1"/>
              </p:nvPr>
            </p:nvSpPr>
            <p:spPr>
              <a:xfrm>
                <a:off x="360854" y="746120"/>
                <a:ext cx="11485848" cy="3458576"/>
              </a:xfrm>
              <a:blipFill>
                <a:blip r:embed="rId2"/>
                <a:stretch>
                  <a:fillRect l="-796" r="-849" b="-2993"/>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60854" y="864760"/>
            <a:ext cx="999732" cy="409339"/>
          </a:xfrm>
          <a:prstGeom prst="rect">
            <a:avLst/>
          </a:prstGeom>
        </p:spPr>
      </p:pic>
    </p:spTree>
    <p:extLst>
      <p:ext uri="{BB962C8B-B14F-4D97-AF65-F5344CB8AC3E}">
        <p14:creationId xmlns:p14="http://schemas.microsoft.com/office/powerpoint/2010/main" val="4197326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51554" y="855296"/>
            <a:ext cx="11495147" cy="3346237"/>
          </a:xfrm>
          <a:prstGeom prst="rect">
            <a:avLst/>
          </a:prstGeom>
        </p:spPr>
      </p:pic>
      <p:pic>
        <p:nvPicPr>
          <p:cNvPr id="5" name="顿有所悟.EPS" descr="id:2147491297;FounderCES"/>
          <p:cNvPicPr/>
          <p:nvPr/>
        </p:nvPicPr>
        <p:blipFill>
          <a:blip r:embed="rId3"/>
          <a:stretch>
            <a:fillRect/>
          </a:stretch>
        </p:blipFill>
        <p:spPr>
          <a:xfrm>
            <a:off x="406574" y="953680"/>
            <a:ext cx="1650365" cy="361950"/>
          </a:xfrm>
          <a:prstGeom prst="rect">
            <a:avLst/>
          </a:prstGeom>
        </p:spPr>
      </p:pic>
      <p:sp>
        <p:nvSpPr>
          <p:cNvPr id="3" name="内容占位符 2">
            <a:extLst>
              <a:ext uri="{FF2B5EF4-FFF2-40B4-BE49-F238E27FC236}">
                <a16:creationId xmlns:a16="http://schemas.microsoft.com/office/drawing/2014/main" id="{EFE945FF-86A2-6839-0692-151E0145AB9E}"/>
              </a:ext>
            </a:extLst>
          </p:cNvPr>
          <p:cNvSpPr>
            <a:spLocks noGrp="1"/>
          </p:cNvSpPr>
          <p:nvPr>
            <p:ph idx="1"/>
          </p:nvPr>
        </p:nvSpPr>
        <p:spPr>
          <a:xfrm>
            <a:off x="360854" y="810336"/>
            <a:ext cx="11485848" cy="3346237"/>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浓度相同的溶液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大小的比较方法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先对物质分类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同类物质的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的一般规律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二元强碱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一元强碱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一元弱碱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一元弱酸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一元强酸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二元强酸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强碱弱酸盐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强酸强碱盐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强酸弱碱盐。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0757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261016" y="4725144"/>
            <a:ext cx="4534181" cy="401419"/>
          </a:xfrm>
          <a:prstGeom prst="rect">
            <a:avLst/>
          </a:prstGeom>
        </p:spPr>
      </p:pic>
      <p:pic>
        <p:nvPicPr>
          <p:cNvPr id="2" name="图片 1"/>
          <p:cNvPicPr>
            <a:picLocks noChangeAspect="1"/>
          </p:cNvPicPr>
          <p:nvPr/>
        </p:nvPicPr>
        <p:blipFill>
          <a:blip r:embed="rId2"/>
          <a:stretch>
            <a:fillRect/>
          </a:stretch>
        </p:blipFill>
        <p:spPr>
          <a:xfrm>
            <a:off x="3214886" y="3108214"/>
            <a:ext cx="4392488" cy="401419"/>
          </a:xfrm>
          <a:prstGeom prst="rect">
            <a:avLst/>
          </a:prstGeom>
        </p:spPr>
      </p:pic>
      <mc:AlternateContent xmlns:mc="http://schemas.openxmlformats.org/markup-compatibility/2006" xmlns:a14="http://schemas.microsoft.com/office/drawing/2010/main">
        <mc:Choice Requires="a14">
          <p:sp>
            <p:nvSpPr>
              <p:cNvPr id="5" name="内容占位符 4">
                <a:extLst>
                  <a:ext uri="{FF2B5EF4-FFF2-40B4-BE49-F238E27FC236}">
                    <a16:creationId xmlns:a16="http://schemas.microsoft.com/office/drawing/2014/main" id="{1F1F75EB-1A63-8256-2FBA-6916BFBA1E6A}"/>
                  </a:ext>
                </a:extLst>
              </p:cNvPr>
              <p:cNvSpPr>
                <a:spLocks noGrp="1"/>
              </p:cNvSpPr>
              <p:nvPr>
                <p:ph idx="1"/>
              </p:nvPr>
            </p:nvSpPr>
            <p:spPr>
              <a:xfrm>
                <a:off x="360854" y="764704"/>
                <a:ext cx="11485848" cy="5005794"/>
              </a:xfrm>
            </p:spPr>
            <p:txBody>
              <a:bodyPr/>
              <a:lstStyle/>
              <a:p>
                <a:pPr hangingPunct="0"/>
                <a:r>
                  <a:rPr lang="en-US"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酸式盐溶液酸碱性的判断</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强酸的酸式盐只电离，不水解，溶液一定显酸性，如</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弱酸的酸式盐溶液的酸碱性，取决于酸式酸根离子的电离程度和水解程度的相对大小。</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电离程度小于水解程度，溶液显碱性。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a:t> HC</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smtClean="0">
                            <a:latin typeface="Cambria Math" panose="02040503050406030204" pitchFamily="18" charset="0"/>
                          </a:rPr>
                          <m:t>−</m:t>
                        </m:r>
                      </m:sup>
                    </m:sSubSup>
                  </m:oMath>
                </a14:m>
                <a:r>
                  <a:rPr lang="zh-CN" altLang="zh-CN" b="1"/>
                  <a:t>的水解程度大于电离程度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溶液显碱性。同理，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HPO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溶液亦显碱性。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电离程度大于水解程度，溶液显酸性。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a:t> HS</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smtClean="0">
                            <a:latin typeface="Cambria Math" panose="02040503050406030204" pitchFamily="18" charset="0"/>
                          </a:rPr>
                          <m:t>−</m:t>
                        </m:r>
                      </m:sup>
                    </m:sSubSup>
                  </m:oMath>
                </a14:m>
                <a:r>
                  <a:rPr lang="zh-CN" altLang="zh-CN" b="1"/>
                  <a:t>的水解程度小于电离程度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溶液显酸性。同理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溶液亦显酸性。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a:extLst>
                  <a:ext uri="{FF2B5EF4-FFF2-40B4-BE49-F238E27FC236}">
                    <a16:creationId xmlns:a16="http://schemas.microsoft.com/office/drawing/2014/main" id="{1F1F75EB-1A63-8256-2FBA-6916BFBA1E6A}"/>
                  </a:ext>
                </a:extLst>
              </p:cNvPr>
              <p:cNvSpPr>
                <a:spLocks noGrp="1" noRot="1" noChangeAspect="1" noMove="1" noResize="1" noEditPoints="1" noAdjustHandles="1" noChangeArrowheads="1" noChangeShapeType="1" noTextEdit="1"/>
              </p:cNvSpPr>
              <p:nvPr>
                <p:ph idx="1"/>
              </p:nvPr>
            </p:nvSpPr>
            <p:spPr>
              <a:xfrm>
                <a:off x="360854" y="764704"/>
                <a:ext cx="11485848" cy="5005794"/>
              </a:xfrm>
              <a:blipFill>
                <a:blip r:embed="rId3"/>
                <a:stretch>
                  <a:fillRect l="-743" r="-796" b="-730"/>
                </a:stretch>
              </a:blipFill>
            </p:spPr>
            <p:txBody>
              <a:bodyPr/>
              <a:lstStyle/>
              <a:p>
                <a:r>
                  <a:rPr lang="zh-CN" altLang="en-US">
                    <a:noFill/>
                  </a:rPr>
                  <a:t> </a:t>
                </a:r>
              </a:p>
            </p:txBody>
          </p:sp>
        </mc:Fallback>
      </mc:AlternateContent>
      <p:pic>
        <p:nvPicPr>
          <p:cNvPr id="3" name="要点2.EPS" descr="id:2147491311;FounderCES"/>
          <p:cNvPicPr/>
          <p:nvPr/>
        </p:nvPicPr>
        <p:blipFill>
          <a:blip r:embed="rId4"/>
          <a:stretch>
            <a:fillRect/>
          </a:stretch>
        </p:blipFill>
        <p:spPr>
          <a:xfrm>
            <a:off x="406574" y="927303"/>
            <a:ext cx="952500" cy="334010"/>
          </a:xfrm>
          <a:prstGeom prst="rect">
            <a:avLst/>
          </a:prstGeom>
        </p:spPr>
      </p:pic>
    </p:spTree>
    <p:extLst>
      <p:ext uri="{BB962C8B-B14F-4D97-AF65-F5344CB8AC3E}">
        <p14:creationId xmlns:p14="http://schemas.microsoft.com/office/powerpoint/2010/main" val="224911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48B800A-9053-26E0-088C-E2FB25EC4C92}"/>
              </a:ext>
            </a:extLst>
          </p:cNvPr>
          <p:cNvSpPr>
            <a:spLocks noGrp="1"/>
          </p:cNvSpPr>
          <p:nvPr>
            <p:ph idx="1"/>
          </p:nvPr>
        </p:nvSpPr>
        <p:spPr>
          <a:xfrm>
            <a:off x="360854" y="746120"/>
            <a:ext cx="11485848" cy="4454233"/>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时，醋酸、碳酸和亚硫酸的电离平衡常数如表所示：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醋酸在水溶液中的电离方程式为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。根据上表可知，酸性：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，在相同条件下，试比较同浓度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82344"/>
            <a:ext cx="1167995" cy="375767"/>
          </a:xfrm>
          <a:prstGeom prst="rect">
            <a:avLst/>
          </a:prstGeom>
        </p:spPr>
      </p:pic>
      <p:graphicFrame>
        <p:nvGraphicFramePr>
          <p:cNvPr id="3" name="表格 2">
            <a:extLst>
              <a:ext uri="{FF2B5EF4-FFF2-40B4-BE49-F238E27FC236}">
                <a16:creationId xmlns:a16="http://schemas.microsoft.com/office/drawing/2014/main" id="{83EBBED3-6CDE-7FE6-CC34-E54B72F81C35}"/>
              </a:ext>
            </a:extLst>
          </p:cNvPr>
          <p:cNvGraphicFramePr>
            <a:graphicFrameLocks noGrp="1"/>
          </p:cNvGraphicFramePr>
          <p:nvPr>
            <p:extLst>
              <p:ext uri="{D42A27DB-BD31-4B8C-83A1-F6EECF244321}">
                <p14:modId xmlns:p14="http://schemas.microsoft.com/office/powerpoint/2010/main" val="1453299313"/>
              </p:ext>
            </p:extLst>
          </p:nvPr>
        </p:nvGraphicFramePr>
        <p:xfrm>
          <a:off x="387229" y="1394334"/>
          <a:ext cx="11442329" cy="2194560"/>
        </p:xfrm>
        <a:graphic>
          <a:graphicData uri="http://schemas.openxmlformats.org/drawingml/2006/table">
            <a:tbl>
              <a:tblPr firstRow="1" firstCol="1" bandRow="1"/>
              <a:tblGrid>
                <a:gridCol w="2178620">
                  <a:extLst>
                    <a:ext uri="{9D8B030D-6E8A-4147-A177-3AD203B41FA5}">
                      <a16:colId xmlns:a16="http://schemas.microsoft.com/office/drawing/2014/main" val="3984639882"/>
                    </a:ext>
                  </a:extLst>
                </a:gridCol>
                <a:gridCol w="9263709">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mc:AlternateContent xmlns:mc="http://schemas.openxmlformats.org/markup-compatibility/2006">
        <mc:Choice xmlns:a14="http://schemas.microsoft.com/office/drawing/2010/main" Requires="a14">
          <p:sp>
            <p:nvSpPr>
              <p:cNvPr id="5" name="文本框 4">
                <a:extLst>
                  <a:ext uri="{FF2B5EF4-FFF2-40B4-BE49-F238E27FC236}">
                    <a16:creationId xmlns:a16="http://schemas.microsoft.com/office/drawing/2014/main" id="{B4B9D075-1199-B1A8-B17A-F6B5D9005083}"/>
                  </a:ext>
                </a:extLst>
              </p:cNvPr>
              <p:cNvSpPr txBox="1"/>
              <p:nvPr/>
            </p:nvSpPr>
            <p:spPr>
              <a:xfrm>
                <a:off x="1414686" y="5164312"/>
                <a:ext cx="6093068" cy="646331"/>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CH</a:t>
                </a:r>
                <a:r>
                  <a:rPr lang="en-US" altLang="zh-CN" sz="2400" b="1" baseline="-25000">
                    <a:solidFill>
                      <a:srgbClr val="000000"/>
                    </a:solidFill>
                    <a:effectLst/>
                    <a:latin typeface="Times New Roman" panose="02020603050405020304" pitchFamily="18" charset="0"/>
                    <a:ea typeface="宋体" panose="02010600030101010101" pitchFamily="2" charset="-122"/>
                  </a:rPr>
                  <a:t>3</a:t>
                </a:r>
                <a:r>
                  <a:rPr lang="en-US" altLang="zh-CN" sz="2400" b="1">
                    <a:solidFill>
                      <a:srgbClr val="000000"/>
                    </a:solidFill>
                    <a:effectLst/>
                    <a:latin typeface="Times New Roman" panose="02020603050405020304" pitchFamily="18" charset="0"/>
                    <a:ea typeface="宋体" panose="02010600030101010101" pitchFamily="2" charset="-122"/>
                  </a:rPr>
                  <a:t>COOH</a:t>
                </a:r>
                <a14:m>
                  <m:oMath xmlns:m="http://schemas.openxmlformats.org/officeDocument/2006/math">
                    <m:r>
                      <m:rPr>
                        <m:nor/>
                      </m:rPr>
                      <a:rPr lang="en-US" altLang="zh-CN" sz="2400" spc="-500">
                        <a:solidFill>
                          <a:srgbClr val="000000"/>
                        </a:solidFill>
                        <a:latin typeface="Cambria Math" panose="02040503050406030204" pitchFamily="18" charset="0"/>
                        <a:cs typeface="Cambria Math" panose="02040503050406030204" pitchFamily="18" charset="0"/>
                      </a:rPr>
                      <m:t>⥫</m:t>
                    </m:r>
                    <m:r>
                      <m:rPr>
                        <m:nor/>
                      </m:rPr>
                      <a:rPr lang="en-US" altLang="zh-CN" sz="2400">
                        <a:solidFill>
                          <a:srgbClr val="000000"/>
                        </a:solidFill>
                        <a:latin typeface="Cambria Math" panose="02040503050406030204" pitchFamily="18" charset="0"/>
                        <a:cs typeface="Cambria Math" panose="02040503050406030204" pitchFamily="18" charset="0"/>
                      </a:rPr>
                      <m:t>⥬</m:t>
                    </m:r>
                  </m:oMath>
                </a14:m>
                <a:r>
                  <a:rPr lang="en-US" altLang="zh-CN" sz="2400" b="1" smtClean="0">
                    <a:solidFill>
                      <a:srgbClr val="000000"/>
                    </a:solidFill>
                    <a:effectLst/>
                    <a:latin typeface="Times New Roman" panose="02020603050405020304" pitchFamily="18" charset="0"/>
                    <a:ea typeface="宋体" panose="02010600030101010101" pitchFamily="2" charset="-122"/>
                  </a:rPr>
                  <a:t> </a:t>
                </a:r>
                <a:r>
                  <a:rPr lang="en-US" altLang="zh-CN" sz="2400" b="1">
                    <a:solidFill>
                      <a:srgbClr val="000000"/>
                    </a:solidFill>
                    <a:effectLst/>
                    <a:latin typeface="Times New Roman" panose="02020603050405020304" pitchFamily="18" charset="0"/>
                    <a:ea typeface="宋体" panose="02010600030101010101" pitchFamily="2" charset="-122"/>
                  </a:rPr>
                  <a:t>CH</a:t>
                </a:r>
                <a:r>
                  <a:rPr lang="en-US" altLang="zh-CN" sz="2400" b="1" baseline="-25000">
                    <a:solidFill>
                      <a:srgbClr val="000000"/>
                    </a:solidFill>
                    <a:effectLst/>
                    <a:latin typeface="Times New Roman" panose="02020603050405020304" pitchFamily="18" charset="0"/>
                    <a:ea typeface="宋体" panose="02010600030101010101" pitchFamily="2" charset="-122"/>
                  </a:rPr>
                  <a:t>3</a:t>
                </a:r>
                <a:r>
                  <a:rPr lang="en-US" altLang="zh-CN" sz="2400" b="1">
                    <a:solidFill>
                      <a:srgbClr val="000000"/>
                    </a:solidFill>
                    <a:effectLst/>
                    <a:latin typeface="Times New Roman" panose="02020603050405020304" pitchFamily="18" charset="0"/>
                    <a:ea typeface="宋体" panose="02010600030101010101" pitchFamily="2" charset="-122"/>
                  </a:rPr>
                  <a:t>COO</a:t>
                </a:r>
                <a:r>
                  <a:rPr lang="zh-CN" altLang="zh-CN" sz="2400" b="1" baseline="30000">
                    <a:solidFill>
                      <a:srgbClr val="000000"/>
                    </a:solidFill>
                    <a:effectLst/>
                    <a:ea typeface="宋体" panose="02010600030101010101" pitchFamily="2" charset="-122"/>
                    <a:cs typeface="Times New Roman" panose="02020603050405020304" pitchFamily="18" charset="0"/>
                  </a:rPr>
                  <a:t>－</a:t>
                </a:r>
                <a:r>
                  <a:rPr lang="zh-CN" altLang="zh-CN" sz="2400" b="1">
                    <a:solidFill>
                      <a:srgbClr val="000000"/>
                    </a:solidFill>
                    <a:effectLst/>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rPr>
                  <a:t>H</a:t>
                </a:r>
                <a:r>
                  <a:rPr lang="zh-CN" altLang="zh-CN" sz="2400" b="1" baseline="30000">
                    <a:solidFill>
                      <a:srgbClr val="000000"/>
                    </a:solidFill>
                    <a:effectLst/>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a:solidFill>
                      <a:srgbClr val="000000"/>
                    </a:solidFill>
                    <a:effectLst/>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a:solidFill>
                      <a:srgbClr val="000000"/>
                    </a:solidFill>
                    <a:effectLst/>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p:sp>
            <p:nvSpPr>
              <p:cNvPr id="5" name="文本框 4">
                <a:extLst>
                  <a:ext uri="{FF2B5EF4-FFF2-40B4-BE49-F238E27FC236}">
                    <a16:creationId xmlns:a16="http://schemas.microsoft.com/office/drawing/2014/main" id="{B4B9D075-1199-B1A8-B17A-F6B5D9005083}"/>
                  </a:ext>
                </a:extLst>
              </p:cNvPr>
              <p:cNvSpPr txBox="1">
                <a:spLocks noRot="1" noChangeAspect="1" noMove="1" noResize="1" noEditPoints="1" noAdjustHandles="1" noChangeArrowheads="1" noChangeShapeType="1" noTextEdit="1"/>
              </p:cNvSpPr>
              <p:nvPr/>
            </p:nvSpPr>
            <p:spPr>
              <a:xfrm>
                <a:off x="1414686" y="5164312"/>
                <a:ext cx="6093068" cy="646331"/>
              </a:xfrm>
              <a:prstGeom prst="rect">
                <a:avLst/>
              </a:prstGeom>
              <a:blipFill>
                <a:blip r:embed="rId3"/>
                <a:stretch>
                  <a:fillRect l="-1500" b="-11321"/>
                </a:stretch>
              </a:blipFill>
            </p:spPr>
            <p:txBody>
              <a:bodyPr/>
              <a:lstStyle/>
              <a:p>
                <a:r>
                  <a:rPr lang="zh-CN" altLang="en-US">
                    <a:noFill/>
                  </a:rPr>
                  <a:t> </a:t>
                </a:r>
              </a:p>
            </p:txBody>
          </p:sp>
        </mc:Fallback>
      </mc:AlternateContent>
      <p:pic>
        <p:nvPicPr>
          <p:cNvPr id="6" name="图片 5">
            <a:extLst>
              <a:ext uri="{FF2B5EF4-FFF2-40B4-BE49-F238E27FC236}">
                <a16:creationId xmlns:a16="http://schemas.microsoft.com/office/drawing/2014/main" id="{050A7B55-A6E0-B81D-4DEF-15B4C5A021B3}"/>
              </a:ext>
            </a:extLst>
          </p:cNvPr>
          <p:cNvPicPr>
            <a:picLocks noChangeAspect="1"/>
          </p:cNvPicPr>
          <p:nvPr/>
        </p:nvPicPr>
        <p:blipFill>
          <a:blip r:embed="rId4"/>
          <a:stretch>
            <a:fillRect/>
          </a:stretch>
        </p:blipFill>
        <p:spPr>
          <a:xfrm>
            <a:off x="403575" y="5290508"/>
            <a:ext cx="1046020" cy="423292"/>
          </a:xfrm>
          <a:prstGeom prst="rect">
            <a:avLst/>
          </a:prstGeom>
        </p:spPr>
      </p:pic>
    </p:spTree>
    <p:extLst>
      <p:ext uri="{BB962C8B-B14F-4D97-AF65-F5344CB8AC3E}">
        <p14:creationId xmlns:p14="http://schemas.microsoft.com/office/powerpoint/2010/main" val="160981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B60BAFFB-59CB-EA6D-A9D0-BEEDB8A5B270}"/>
                  </a:ext>
                </a:extLst>
              </p:cNvPr>
              <p:cNvSpPr>
                <a:spLocks noGrp="1"/>
              </p:cNvSpPr>
              <p:nvPr>
                <p:ph idx="1"/>
              </p:nvPr>
            </p:nvSpPr>
            <p:spPr>
              <a:xfrm>
                <a:off x="360854" y="746120"/>
                <a:ext cx="11485848" cy="2862322"/>
              </a:xfrm>
            </p:spPr>
            <p:txBody>
              <a:bodyPr/>
              <a:lstStyle/>
              <a:p>
                <a:pPr lvl="0" hangingPunct="0"/>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醋酸是弱酸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根据表中数据可知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碳酸的第一步电离平衡常数小于亚硫酸的第一步电离平衡常数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的酸性弱于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同浓度</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溶液中碳酸根离子的水解程度大于亚硫酸根离子的水解程度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在相同条件下</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越弱越水解</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B60BAFFB-59CB-EA6D-A9D0-BEEDB8A5B270}"/>
                  </a:ext>
                </a:extLst>
              </p:cNvPr>
              <p:cNvSpPr>
                <a:spLocks noGrp="1" noRot="1" noChangeAspect="1" noMove="1" noResize="1" noEditPoints="1" noAdjustHandles="1" noChangeArrowheads="1" noChangeShapeType="1" noTextEdit="1"/>
              </p:cNvSpPr>
              <p:nvPr>
                <p:ph idx="1"/>
              </p:nvPr>
            </p:nvSpPr>
            <p:spPr>
              <a:xfrm>
                <a:off x="360854" y="746120"/>
                <a:ext cx="11485848" cy="2862322"/>
              </a:xfrm>
              <a:blipFill>
                <a:blip r:embed="rId2"/>
                <a:stretch>
                  <a:fillRect l="-796" r="-849" b="-851"/>
                </a:stretch>
              </a:blipFill>
            </p:spPr>
            <p:txBody>
              <a:bodyPr/>
              <a:lstStyle/>
              <a:p>
                <a:r>
                  <a:rPr lang="zh-CN" altLang="en-US">
                    <a:noFill/>
                  </a:rPr>
                  <a:t> </a:t>
                </a:r>
              </a:p>
            </p:txBody>
          </p:sp>
        </mc:Fallback>
      </mc:AlternateContent>
      <p:pic>
        <p:nvPicPr>
          <p:cNvPr id="3" name="箭头右下.eps" descr="id:2147494903;FounderCES">
            <a:extLst>
              <a:ext uri="{FF2B5EF4-FFF2-40B4-BE49-F238E27FC236}">
                <a16:creationId xmlns:a16="http://schemas.microsoft.com/office/drawing/2014/main" id="{439E3898-54BF-2898-15BE-E5C03EF2504B}"/>
              </a:ext>
            </a:extLst>
          </p:cNvPr>
          <p:cNvPicPr>
            <a:picLocks noChangeAspect="1"/>
          </p:cNvPicPr>
          <p:nvPr/>
        </p:nvPicPr>
        <p:blipFill>
          <a:blip r:embed="rId3"/>
          <a:stretch>
            <a:fillRect/>
          </a:stretch>
        </p:blipFill>
        <p:spPr>
          <a:xfrm>
            <a:off x="1747543" y="2977373"/>
            <a:ext cx="504056" cy="397837"/>
          </a:xfrm>
          <a:prstGeom prst="rect">
            <a:avLst/>
          </a:prstGeom>
        </p:spPr>
      </p:pic>
      <p:pic>
        <p:nvPicPr>
          <p:cNvPr id="4" name="图片 3">
            <a:extLst>
              <a:ext uri="{FF2B5EF4-FFF2-40B4-BE49-F238E27FC236}">
                <a16:creationId xmlns:a16="http://schemas.microsoft.com/office/drawing/2014/main" id="{F06D48DF-7540-259E-0DEA-F7D323157AFF}"/>
              </a:ext>
            </a:extLst>
          </p:cNvPr>
          <p:cNvPicPr>
            <a:picLocks noChangeAspect="1"/>
          </p:cNvPicPr>
          <p:nvPr/>
        </p:nvPicPr>
        <p:blipFill>
          <a:blip r:embed="rId4"/>
          <a:stretch>
            <a:fillRect/>
          </a:stretch>
        </p:blipFill>
        <p:spPr>
          <a:xfrm>
            <a:off x="393524" y="872572"/>
            <a:ext cx="999732" cy="409339"/>
          </a:xfrm>
          <a:prstGeom prst="rect">
            <a:avLst/>
          </a:prstGeom>
        </p:spPr>
      </p:pic>
      <p:graphicFrame>
        <p:nvGraphicFramePr>
          <p:cNvPr id="5" name="表格 4">
            <a:extLst>
              <a:ext uri="{FF2B5EF4-FFF2-40B4-BE49-F238E27FC236}">
                <a16:creationId xmlns:a16="http://schemas.microsoft.com/office/drawing/2014/main" id="{83EBBED3-6CDE-7FE6-CC34-E54B72F81C35}"/>
              </a:ext>
            </a:extLst>
          </p:cNvPr>
          <p:cNvGraphicFramePr>
            <a:graphicFrameLocks noGrp="1"/>
          </p:cNvGraphicFramePr>
          <p:nvPr>
            <p:extLst>
              <p:ext uri="{D42A27DB-BD31-4B8C-83A1-F6EECF244321}">
                <p14:modId xmlns:p14="http://schemas.microsoft.com/office/powerpoint/2010/main" val="860474932"/>
              </p:ext>
            </p:extLst>
          </p:nvPr>
        </p:nvGraphicFramePr>
        <p:xfrm>
          <a:off x="485525" y="3567574"/>
          <a:ext cx="11298313" cy="2194560"/>
        </p:xfrm>
        <a:graphic>
          <a:graphicData uri="http://schemas.openxmlformats.org/drawingml/2006/table">
            <a:tbl>
              <a:tblPr firstRow="1" firstCol="1" bandRow="1"/>
              <a:tblGrid>
                <a:gridCol w="2151199">
                  <a:extLst>
                    <a:ext uri="{9D8B030D-6E8A-4147-A177-3AD203B41FA5}">
                      <a16:colId xmlns:a16="http://schemas.microsoft.com/office/drawing/2014/main" val="3984639882"/>
                    </a:ext>
                  </a:extLst>
                </a:gridCol>
                <a:gridCol w="9147114">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p:spTree>
    <p:extLst>
      <p:ext uri="{BB962C8B-B14F-4D97-AF65-F5344CB8AC3E}">
        <p14:creationId xmlns:p14="http://schemas.microsoft.com/office/powerpoint/2010/main" val="4207371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2FD8623-3264-F16B-02DD-C7726FC473A9}"/>
              </a:ext>
            </a:extLst>
          </p:cNvPr>
          <p:cNvSpPr>
            <a:spLocks noGrp="1"/>
          </p:cNvSpPr>
          <p:nvPr>
            <p:ph idx="1"/>
          </p:nvPr>
        </p:nvSpPr>
        <p:spPr>
          <a:xfrm>
            <a:off x="360854" y="746120"/>
            <a:ext cx="11485848" cy="4501232"/>
          </a:xfrm>
        </p:spPr>
        <p:txBody>
          <a:bodyPr/>
          <a:lstStyle/>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在溶液中水解的离子方程式为</a:t>
            </a:r>
            <a:r>
              <a:rPr lang="zh-CN"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溶液中加入少量下列物质，其水解程度增大的是</a:t>
            </a:r>
            <a:r>
              <a:rPr lang="zh-CN" altLang="zh-CN" sz="2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NaCl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10" name="表格 9">
            <a:extLst>
              <a:ext uri="{FF2B5EF4-FFF2-40B4-BE49-F238E27FC236}">
                <a16:creationId xmlns:a16="http://schemas.microsoft.com/office/drawing/2014/main" id="{83EBBED3-6CDE-7FE6-CC34-E54B72F81C35}"/>
              </a:ext>
            </a:extLst>
          </p:cNvPr>
          <p:cNvGraphicFramePr>
            <a:graphicFrameLocks noGrp="1"/>
          </p:cNvGraphicFramePr>
          <p:nvPr>
            <p:extLst>
              <p:ext uri="{D42A27DB-BD31-4B8C-83A1-F6EECF244321}">
                <p14:modId xmlns:p14="http://schemas.microsoft.com/office/powerpoint/2010/main" val="667982218"/>
              </p:ext>
            </p:extLst>
          </p:nvPr>
        </p:nvGraphicFramePr>
        <p:xfrm>
          <a:off x="485525" y="1916832"/>
          <a:ext cx="11298313" cy="2194560"/>
        </p:xfrm>
        <a:graphic>
          <a:graphicData uri="http://schemas.openxmlformats.org/drawingml/2006/table">
            <a:tbl>
              <a:tblPr firstRow="1" firstCol="1" bandRow="1"/>
              <a:tblGrid>
                <a:gridCol w="2151199">
                  <a:extLst>
                    <a:ext uri="{9D8B030D-6E8A-4147-A177-3AD203B41FA5}">
                      <a16:colId xmlns:a16="http://schemas.microsoft.com/office/drawing/2014/main" val="3984639882"/>
                    </a:ext>
                  </a:extLst>
                </a:gridCol>
                <a:gridCol w="9147114">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p:pic>
        <p:nvPicPr>
          <p:cNvPr id="11" name="图片 10"/>
          <p:cNvPicPr>
            <a:picLocks noChangeAspect="1"/>
          </p:cNvPicPr>
          <p:nvPr/>
        </p:nvPicPr>
        <p:blipFill>
          <a:blip r:embed="rId2"/>
          <a:stretch>
            <a:fillRect/>
          </a:stretch>
        </p:blipFill>
        <p:spPr>
          <a:xfrm>
            <a:off x="403575" y="5367780"/>
            <a:ext cx="1046020" cy="423292"/>
          </a:xfrm>
          <a:prstGeom prst="rect">
            <a:avLst/>
          </a:prstGeom>
        </p:spPr>
      </p:pic>
      <mc:AlternateContent xmlns:mc="http://schemas.openxmlformats.org/markup-compatibility/2006">
        <mc:Choice xmlns:a14="http://schemas.microsoft.com/office/drawing/2010/main" Requires="a14">
          <p:sp>
            <p:nvSpPr>
              <p:cNvPr id="12" name="文本框 11">
                <a:extLst>
                  <a:ext uri="{FF2B5EF4-FFF2-40B4-BE49-F238E27FC236}">
                    <a16:creationId xmlns:a16="http://schemas.microsoft.com/office/drawing/2014/main" id="{58B0C094-4654-55AC-95FD-10A704B411A1}"/>
                  </a:ext>
                </a:extLst>
              </p:cNvPr>
              <p:cNvSpPr txBox="1"/>
              <p:nvPr/>
            </p:nvSpPr>
            <p:spPr>
              <a:xfrm>
                <a:off x="1379082" y="5229016"/>
                <a:ext cx="6093068" cy="633571"/>
              </a:xfrm>
              <a:prstGeom prst="rect">
                <a:avLst/>
              </a:prstGeom>
              <a:noFill/>
            </p:spPr>
            <p:txBody>
              <a:bodyPr wrap="square">
                <a:spAutoFit/>
              </a:bodyPr>
              <a:lstStyle/>
              <a:p>
                <a:pPr>
                  <a:lnSpc>
                    <a:spcPct val="150000"/>
                  </a:lnSpc>
                </a:pPr>
                <a:r>
                  <a:rPr lang="en-US" altLang="zh-CN" sz="2300" b="1">
                    <a:solidFill>
                      <a:srgbClr val="000000"/>
                    </a:solidFill>
                    <a:effectLst/>
                  </a:rPr>
                  <a:t>CH</a:t>
                </a:r>
                <a:r>
                  <a:rPr lang="en-US" altLang="zh-CN" sz="2300" b="1" baseline="-25000">
                    <a:solidFill>
                      <a:srgbClr val="000000"/>
                    </a:solidFill>
                    <a:effectLst/>
                  </a:rPr>
                  <a:t>3</a:t>
                </a:r>
                <a:r>
                  <a:rPr lang="en-US" altLang="zh-CN" sz="2300" b="1">
                    <a:solidFill>
                      <a:srgbClr val="000000"/>
                    </a:solidFill>
                    <a:effectLst/>
                  </a:rPr>
                  <a:t>COO</a:t>
                </a:r>
                <a:r>
                  <a:rPr lang="zh-CN" altLang="zh-CN" sz="2300" b="1" baseline="30000">
                    <a:solidFill>
                      <a:srgbClr val="000000"/>
                    </a:solidFill>
                    <a:effectLst/>
                    <a:cs typeface="Times New Roman" panose="02020603050405020304" pitchFamily="18" charset="0"/>
                  </a:rPr>
                  <a:t>－</a:t>
                </a:r>
                <a:r>
                  <a:rPr lang="zh-CN" altLang="zh-CN" sz="2300" b="1">
                    <a:solidFill>
                      <a:srgbClr val="000000"/>
                    </a:solidFill>
                    <a:effectLst/>
                    <a:cs typeface="Times New Roman" panose="02020603050405020304" pitchFamily="18" charset="0"/>
                  </a:rPr>
                  <a:t>＋</a:t>
                </a:r>
                <a:r>
                  <a:rPr lang="en-US" altLang="zh-CN" sz="2300" b="1">
                    <a:solidFill>
                      <a:srgbClr val="000000"/>
                    </a:solidFill>
                    <a:effectLst/>
                  </a:rPr>
                  <a:t>H</a:t>
                </a:r>
                <a:r>
                  <a:rPr lang="en-US" altLang="zh-CN" sz="2300" b="1" baseline="-25000">
                    <a:solidFill>
                      <a:srgbClr val="000000"/>
                    </a:solidFill>
                    <a:effectLst/>
                  </a:rPr>
                  <a:t>2</a:t>
                </a:r>
                <a:r>
                  <a:rPr lang="en-US" altLang="zh-CN" sz="2300" b="1">
                    <a:solidFill>
                      <a:srgbClr val="000000"/>
                    </a:solidFill>
                    <a:effectLst/>
                  </a:rPr>
                  <a:t>O</a:t>
                </a:r>
                <a14:m>
                  <m:oMath xmlns:m="http://schemas.openxmlformats.org/officeDocument/2006/math">
                    <m:r>
                      <m:rPr>
                        <m:nor/>
                      </m:rPr>
                      <a:rPr lang="en-US" altLang="zh-CN" sz="2400" spc="-500">
                        <a:solidFill>
                          <a:srgbClr val="000000"/>
                        </a:solidFill>
                        <a:latin typeface="Cambria Math" panose="02040503050406030204" pitchFamily="18" charset="0"/>
                        <a:cs typeface="Cambria Math" panose="02040503050406030204" pitchFamily="18" charset="0"/>
                      </a:rPr>
                      <m:t>⥫</m:t>
                    </m:r>
                    <m:r>
                      <m:rPr>
                        <m:nor/>
                      </m:rPr>
                      <a:rPr lang="en-US" altLang="zh-CN" sz="2400">
                        <a:solidFill>
                          <a:srgbClr val="000000"/>
                        </a:solidFill>
                        <a:latin typeface="Cambria Math" panose="02040503050406030204" pitchFamily="18" charset="0"/>
                        <a:cs typeface="Cambria Math" panose="02040503050406030204" pitchFamily="18" charset="0"/>
                      </a:rPr>
                      <m:t>⥬</m:t>
                    </m:r>
                  </m:oMath>
                </a14:m>
                <a:r>
                  <a:rPr lang="en-US" altLang="zh-CN" sz="2300" b="1" smtClean="0">
                    <a:solidFill>
                      <a:srgbClr val="000000"/>
                    </a:solidFill>
                    <a:effectLst/>
                  </a:rPr>
                  <a:t> </a:t>
                </a:r>
                <a:r>
                  <a:rPr lang="en-US" altLang="zh-CN" sz="2300" b="1">
                    <a:solidFill>
                      <a:srgbClr val="000000"/>
                    </a:solidFill>
                    <a:effectLst/>
                  </a:rPr>
                  <a:t>CH</a:t>
                </a:r>
                <a:r>
                  <a:rPr lang="en-US" altLang="zh-CN" sz="2300" b="1" baseline="-25000">
                    <a:solidFill>
                      <a:srgbClr val="000000"/>
                    </a:solidFill>
                    <a:effectLst/>
                  </a:rPr>
                  <a:t>3</a:t>
                </a:r>
                <a:r>
                  <a:rPr lang="en-US" altLang="zh-CN" sz="2300" b="1">
                    <a:solidFill>
                      <a:srgbClr val="000000"/>
                    </a:solidFill>
                    <a:effectLst/>
                  </a:rPr>
                  <a:t>COOH</a:t>
                </a:r>
                <a:r>
                  <a:rPr lang="zh-CN" altLang="zh-CN" sz="2300" b="1">
                    <a:solidFill>
                      <a:srgbClr val="000000"/>
                    </a:solidFill>
                    <a:effectLst/>
                    <a:cs typeface="Times New Roman" panose="02020603050405020304" pitchFamily="18" charset="0"/>
                  </a:rPr>
                  <a:t>＋</a:t>
                </a:r>
                <a:r>
                  <a:rPr lang="en-US" altLang="zh-CN" sz="2300" b="1">
                    <a:solidFill>
                      <a:srgbClr val="000000"/>
                    </a:solidFill>
                    <a:effectLst/>
                  </a:rPr>
                  <a:t>OH</a:t>
                </a:r>
                <a:r>
                  <a:rPr lang="zh-CN" altLang="zh-CN" sz="2300" b="1" baseline="30000">
                    <a:solidFill>
                      <a:srgbClr val="000000"/>
                    </a:solidFill>
                    <a:effectLst/>
                    <a:cs typeface="Times New Roman" panose="02020603050405020304" pitchFamily="18" charset="0"/>
                  </a:rPr>
                  <a:t>－</a:t>
                </a:r>
                <a:r>
                  <a:rPr lang="zh-CN" altLang="zh-CN" sz="2300" b="1">
                    <a:solidFill>
                      <a:srgbClr val="000000"/>
                    </a:solidFill>
                    <a:effectLst/>
                    <a:cs typeface="Times New Roman" panose="02020603050405020304" pitchFamily="18" charset="0"/>
                  </a:rPr>
                  <a:t>　</a:t>
                </a:r>
                <a:r>
                  <a:rPr lang="en-US" altLang="zh-CN" sz="2300" b="1">
                    <a:solidFill>
                      <a:srgbClr val="000000"/>
                    </a:solidFill>
                    <a:effectLst/>
                  </a:rPr>
                  <a:t>AC</a:t>
                </a:r>
                <a:r>
                  <a:rPr lang="zh-CN" altLang="zh-CN" sz="2300" b="1">
                    <a:solidFill>
                      <a:srgbClr val="000000"/>
                    </a:solidFill>
                    <a:effectLst/>
                    <a:cs typeface="Times New Roman" panose="02020603050405020304" pitchFamily="18" charset="0"/>
                  </a:rPr>
                  <a:t>　</a:t>
                </a:r>
                <a:endParaRPr lang="zh-CN" altLang="en-US" sz="2300"/>
              </a:p>
            </p:txBody>
          </p:sp>
        </mc:Choice>
        <mc:Fallback>
          <p:sp>
            <p:nvSpPr>
              <p:cNvPr id="12" name="文本框 11">
                <a:extLst>
                  <a:ext uri="{FF2B5EF4-FFF2-40B4-BE49-F238E27FC236}">
                    <a16:creationId xmlns:a16="http://schemas.microsoft.com/office/drawing/2014/main" id="{58B0C094-4654-55AC-95FD-10A704B411A1}"/>
                  </a:ext>
                </a:extLst>
              </p:cNvPr>
              <p:cNvSpPr txBox="1">
                <a:spLocks noRot="1" noChangeAspect="1" noMove="1" noResize="1" noEditPoints="1" noAdjustHandles="1" noChangeArrowheads="1" noChangeShapeType="1" noTextEdit="1"/>
              </p:cNvSpPr>
              <p:nvPr/>
            </p:nvSpPr>
            <p:spPr>
              <a:xfrm>
                <a:off x="1379082" y="5229016"/>
                <a:ext cx="6093068" cy="633571"/>
              </a:xfrm>
              <a:prstGeom prst="rect">
                <a:avLst/>
              </a:prstGeom>
              <a:blipFill>
                <a:blip r:embed="rId3"/>
                <a:stretch>
                  <a:fillRect l="-1400" b="-961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9173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CD8B7496-CCB3-4832-30F2-1C93637C7B8C}"/>
                  </a:ext>
                </a:extLst>
              </p:cNvPr>
              <p:cNvSpPr txBox="1">
                <a:spLocks/>
              </p:cNvSpPr>
              <p:nvPr/>
            </p:nvSpPr>
            <p:spPr bwMode="auto">
              <a:xfrm>
                <a:off x="360942" y="836712"/>
                <a:ext cx="11485848" cy="275723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300" b="1">
                    <a:solidFill>
                      <a:srgbClr val="000000"/>
                    </a:solidFill>
                    <a:latin typeface="Times New Roman" panose="02020603050405020304" pitchFamily="18" charset="0"/>
                    <a:ea typeface="宋体" panose="02010600030101010101" pitchFamily="2" charset="-122"/>
                  </a:rPr>
                  <a:t>              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COONa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水解的离子方程式为</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mtClean="0">
                    <a:solidFill>
                      <a:srgbClr val="000000"/>
                    </a:solidFill>
                    <a:latin typeface="Times New Roman" panose="02020603050405020304" pitchFamily="18" charset="0"/>
                    <a:ea typeface="宋体" panose="02010600030101010101" pitchFamily="2" charset="-122"/>
                  </a:rPr>
                  <a:t> </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COOH</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OH</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COONa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溶液中加入少量</a:t>
                </a:r>
                <a:r>
                  <a:rPr lang="en-US" altLang="zh-CN" sz="2300" b="1">
                    <a:solidFill>
                      <a:srgbClr val="000000"/>
                    </a:solidFill>
                    <a:latin typeface="Times New Roman" panose="02020603050405020304" pitchFamily="18" charset="0"/>
                    <a:ea typeface="宋体" panose="02010600030101010101" pitchFamily="2" charset="-122"/>
                  </a:rPr>
                  <a:t>NaCl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溶液被稀释</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水解程度增大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sz="2300" b="1">
                    <a:solidFill>
                      <a:srgbClr val="000000"/>
                    </a:solidFill>
                    <a:latin typeface="Times New Roman" panose="02020603050405020304" pitchFamily="18" charset="0"/>
                    <a:ea typeface="宋体" panose="02010600030101010101" pitchFamily="2" charset="-122"/>
                  </a:rPr>
                  <a:t>Na</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CO</a:t>
                </a:r>
                <a:r>
                  <a:rPr lang="en-US" altLang="zh-CN" sz="2300" b="1" baseline="-25000">
                    <a:solidFill>
                      <a:srgbClr val="000000"/>
                    </a:solidFill>
                    <a:latin typeface="Times New Roman" panose="02020603050405020304" pitchFamily="18" charset="0"/>
                    <a:ea typeface="宋体" panose="02010600030101010101" pitchFamily="2" charset="-122"/>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碳酸根离子水解生成</a:t>
                </a:r>
                <a:r>
                  <a:rPr lang="en-US" altLang="zh-CN" sz="2300" b="1">
                    <a:solidFill>
                      <a:srgbClr val="000000"/>
                    </a:solidFill>
                    <a:latin typeface="Times New Roman" panose="02020603050405020304" pitchFamily="18" charset="0"/>
                    <a:ea typeface="宋体" panose="02010600030101010101" pitchFamily="2" charset="-122"/>
                  </a:rPr>
                  <a:t>OH</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抑制</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4</a:t>
                </a:r>
                <a:r>
                  <a:rPr lang="en-US" altLang="zh-CN" sz="2300" b="1">
                    <a:solidFill>
                      <a:srgbClr val="000000"/>
                    </a:solidFill>
                    <a:latin typeface="Times New Roman" panose="02020603050405020304" pitchFamily="18" charset="0"/>
                    <a:ea typeface="宋体" panose="02010600030101010101" pitchFamily="2" charset="-122"/>
                  </a:rPr>
                  <a:t>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铵根离子水解生成</a:t>
                </a:r>
                <a:r>
                  <a:rPr lang="en-US" altLang="zh-CN" sz="2300" b="1">
                    <a:solidFill>
                      <a:srgbClr val="000000"/>
                    </a:solidFill>
                    <a:latin typeface="Times New Roman" panose="02020603050405020304" pitchFamily="18" charset="0"/>
                    <a:ea typeface="宋体" panose="02010600030101010101" pitchFamily="2" charset="-122"/>
                  </a:rPr>
                  <a:t>H</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COONa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CH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宋体" panose="02010600030101010101" pitchFamily="2" charset="-122"/>
                  </a:rPr>
                  <a:t>COO</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水解程度减小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en-US" sz="2300"/>
              </a:p>
            </p:txBody>
          </p:sp>
        </mc:Choice>
        <mc:Fallback>
          <p:sp>
            <p:nvSpPr>
              <p:cNvPr id="3" name="内容占位符 2">
                <a:extLst>
                  <a:ext uri="{FF2B5EF4-FFF2-40B4-BE49-F238E27FC236}">
                    <a16:creationId xmlns:a16="http://schemas.microsoft.com/office/drawing/2014/main" id="{CD8B7496-CCB3-4832-30F2-1C93637C7B8C}"/>
                  </a:ext>
                </a:extLst>
              </p:cNvPr>
              <p:cNvSpPr txBox="1">
                <a:spLocks noRot="1" noChangeAspect="1" noMove="1" noResize="1" noEditPoints="1" noAdjustHandles="1" noChangeArrowheads="1" noChangeShapeType="1" noTextEdit="1"/>
              </p:cNvSpPr>
              <p:nvPr/>
            </p:nvSpPr>
            <p:spPr bwMode="auto">
              <a:xfrm>
                <a:off x="360942" y="836712"/>
                <a:ext cx="11485848" cy="2757230"/>
              </a:xfrm>
              <a:prstGeom prst="rect">
                <a:avLst/>
              </a:prstGeom>
              <a:blipFill>
                <a:blip r:embed="rId2"/>
                <a:stretch>
                  <a:fillRect l="-743" r="-796" b="-110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57448" y="938049"/>
            <a:ext cx="999732" cy="409339"/>
          </a:xfrm>
          <a:prstGeom prst="rect">
            <a:avLst/>
          </a:prstGeom>
        </p:spPr>
      </p:pic>
      <p:graphicFrame>
        <p:nvGraphicFramePr>
          <p:cNvPr id="7" name="表格 6">
            <a:extLst>
              <a:ext uri="{FF2B5EF4-FFF2-40B4-BE49-F238E27FC236}">
                <a16:creationId xmlns:a16="http://schemas.microsoft.com/office/drawing/2014/main" id="{83EBBED3-6CDE-7FE6-CC34-E54B72F81C35}"/>
              </a:ext>
            </a:extLst>
          </p:cNvPr>
          <p:cNvGraphicFramePr>
            <a:graphicFrameLocks noGrp="1"/>
          </p:cNvGraphicFramePr>
          <p:nvPr>
            <p:extLst>
              <p:ext uri="{D42A27DB-BD31-4B8C-83A1-F6EECF244321}">
                <p14:modId xmlns:p14="http://schemas.microsoft.com/office/powerpoint/2010/main" val="2705091341"/>
              </p:ext>
            </p:extLst>
          </p:nvPr>
        </p:nvGraphicFramePr>
        <p:xfrm>
          <a:off x="485525" y="3567574"/>
          <a:ext cx="11298313" cy="2194560"/>
        </p:xfrm>
        <a:graphic>
          <a:graphicData uri="http://schemas.openxmlformats.org/drawingml/2006/table">
            <a:tbl>
              <a:tblPr firstRow="1" firstCol="1" bandRow="1"/>
              <a:tblGrid>
                <a:gridCol w="2151199">
                  <a:extLst>
                    <a:ext uri="{9D8B030D-6E8A-4147-A177-3AD203B41FA5}">
                      <a16:colId xmlns:a16="http://schemas.microsoft.com/office/drawing/2014/main" val="3984639882"/>
                    </a:ext>
                  </a:extLst>
                </a:gridCol>
                <a:gridCol w="9147114">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p:spTree>
    <p:extLst>
      <p:ext uri="{BB962C8B-B14F-4D97-AF65-F5344CB8AC3E}">
        <p14:creationId xmlns:p14="http://schemas.microsoft.com/office/powerpoint/2010/main" val="3676380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E6D5D934-9A9C-EB71-892C-7C2FC7CCCDC1}"/>
              </a:ext>
            </a:extLst>
          </p:cNvPr>
          <p:cNvSpPr>
            <a:spLocks noGrp="1"/>
          </p:cNvSpPr>
          <p:nvPr>
            <p:ph idx="1"/>
          </p:nvPr>
        </p:nvSpPr>
        <p:spPr>
          <a:xfrm>
            <a:off x="360854" y="746120"/>
            <a:ext cx="11485848" cy="2238241"/>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盐类水解的特点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逆：盐类水解是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可逆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反应，是酸碱中和反应的逆反应。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吸：中和反应放热，盐类的水解</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吸热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弱：通常情况下，盐类的水解程度</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很小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342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a:extLst>
                  <a:ext uri="{FF2B5EF4-FFF2-40B4-BE49-F238E27FC236}">
                    <a16:creationId xmlns:a16="http://schemas.microsoft.com/office/drawing/2014/main" id="{A81EE978-F628-E142-90D0-51652D555372}"/>
                  </a:ext>
                </a:extLst>
              </p:cNvPr>
              <p:cNvSpPr>
                <a:spLocks noGrp="1"/>
              </p:cNvSpPr>
              <p:nvPr>
                <p:ph idx="1"/>
              </p:nvPr>
            </p:nvSpPr>
            <p:spPr>
              <a:xfrm>
                <a:off x="360854" y="746120"/>
                <a:ext cx="11485848" cy="2346733"/>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是中学化学常见的物质。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在水溶液中存在如下两个平衡：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溶液呈</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a:extLst>
                  <a:ext uri="{FF2B5EF4-FFF2-40B4-BE49-F238E27FC236}">
                    <a16:creationId xmlns:a16="http://schemas.microsoft.com/office/drawing/2014/main" id="{A81EE978-F628-E142-90D0-51652D555372}"/>
                  </a:ext>
                </a:extLst>
              </p:cNvPr>
              <p:cNvSpPr>
                <a:spLocks noGrp="1" noRot="1" noChangeAspect="1" noMove="1" noResize="1" noEditPoints="1" noAdjustHandles="1" noChangeArrowheads="1" noChangeShapeType="1" noTextEdit="1"/>
              </p:cNvSpPr>
              <p:nvPr>
                <p:ph idx="1"/>
              </p:nvPr>
            </p:nvSpPr>
            <p:spPr>
              <a:xfrm>
                <a:off x="360854" y="746120"/>
                <a:ext cx="11485848" cy="2346733"/>
              </a:xfrm>
              <a:blipFill>
                <a:blip r:embed="rId2"/>
                <a:stretch>
                  <a:fillRect l="-796" r="-849" b="-1299"/>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C0FBDA65-D214-4782-0CBA-56A088D61614}"/>
              </a:ext>
            </a:extLst>
          </p:cNvPr>
          <p:cNvSpPr txBox="1"/>
          <p:nvPr/>
        </p:nvSpPr>
        <p:spPr>
          <a:xfrm>
            <a:off x="1361921" y="5409517"/>
            <a:ext cx="10657184" cy="576248"/>
          </a:xfrm>
          <a:prstGeom prst="rect">
            <a:avLst/>
          </a:prstGeom>
          <a:noFill/>
        </p:spPr>
        <p:txBody>
          <a:bodyPr wrap="square">
            <a:spAutoFit/>
          </a:bodyPr>
          <a:lstStyle/>
          <a:p>
            <a:pPr algn="just" hangingPunct="0">
              <a:lnSpc>
                <a:spcPct val="150000"/>
              </a:lnSpc>
            </a:pPr>
            <a:r>
              <a:rPr lang="zh-CN" alt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酸性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E180BB49-BC50-C9D0-6438-546C7DCC67CA}"/>
              </a:ext>
            </a:extLst>
          </p:cNvPr>
          <p:cNvPicPr>
            <a:picLocks noChangeAspect="1"/>
          </p:cNvPicPr>
          <p:nvPr/>
        </p:nvPicPr>
        <p:blipFill>
          <a:blip r:embed="rId3"/>
          <a:stretch>
            <a:fillRect/>
          </a:stretch>
        </p:blipFill>
        <p:spPr>
          <a:xfrm>
            <a:off x="387621" y="5571101"/>
            <a:ext cx="1046020" cy="423292"/>
          </a:xfrm>
          <a:prstGeom prst="rect">
            <a:avLst/>
          </a:prstGeom>
        </p:spPr>
      </p:pic>
      <p:graphicFrame>
        <p:nvGraphicFramePr>
          <p:cNvPr id="6" name="表格 5">
            <a:extLst>
              <a:ext uri="{FF2B5EF4-FFF2-40B4-BE49-F238E27FC236}">
                <a16:creationId xmlns:a16="http://schemas.microsoft.com/office/drawing/2014/main" id="{83EBBED3-6CDE-7FE6-CC34-E54B72F81C35}"/>
              </a:ext>
            </a:extLst>
          </p:cNvPr>
          <p:cNvGraphicFramePr>
            <a:graphicFrameLocks noGrp="1"/>
          </p:cNvGraphicFramePr>
          <p:nvPr>
            <p:extLst>
              <p:ext uri="{D42A27DB-BD31-4B8C-83A1-F6EECF244321}">
                <p14:modId xmlns:p14="http://schemas.microsoft.com/office/powerpoint/2010/main" val="3785363877"/>
              </p:ext>
            </p:extLst>
          </p:nvPr>
        </p:nvGraphicFramePr>
        <p:xfrm>
          <a:off x="485525" y="3152778"/>
          <a:ext cx="11298313" cy="2194560"/>
        </p:xfrm>
        <a:graphic>
          <a:graphicData uri="http://schemas.openxmlformats.org/drawingml/2006/table">
            <a:tbl>
              <a:tblPr firstRow="1" firstCol="1" bandRow="1"/>
              <a:tblGrid>
                <a:gridCol w="2151199">
                  <a:extLst>
                    <a:ext uri="{9D8B030D-6E8A-4147-A177-3AD203B41FA5}">
                      <a16:colId xmlns:a16="http://schemas.microsoft.com/office/drawing/2014/main" val="3984639882"/>
                    </a:ext>
                  </a:extLst>
                </a:gridCol>
                <a:gridCol w="9147114">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mc:AlternateContent xmlns:mc="http://schemas.openxmlformats.org/markup-compatibility/2006" xmlns:a14="http://schemas.microsoft.com/office/drawing/2010/main">
        <mc:Choice Requires="a14">
          <p:sp>
            <p:nvSpPr>
              <p:cNvPr id="8" name="内容占位符 2">
                <a:extLst>
                  <a:ext uri="{FF2B5EF4-FFF2-40B4-BE49-F238E27FC236}">
                    <a16:creationId xmlns:a16="http://schemas.microsoft.com/office/drawing/2014/main" id="{EFC25C50-4EE1-42CF-98C6-7B245AA7A6B7}"/>
                  </a:ext>
                </a:extLst>
              </p:cNvPr>
              <p:cNvSpPr txBox="1">
                <a:spLocks/>
              </p:cNvSpPr>
              <p:nvPr/>
            </p:nvSpPr>
            <p:spPr bwMode="auto">
              <a:xfrm>
                <a:off x="360854" y="5998609"/>
                <a:ext cx="11485848" cy="57849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的电离程度大于水解程度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故溶液呈酸性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2">
                <a:extLst>
                  <a:ext uri="{FF2B5EF4-FFF2-40B4-BE49-F238E27FC236}">
                    <a16:creationId xmlns:a16="http://schemas.microsoft.com/office/drawing/2014/main" id="{EFC25C50-4EE1-42CF-98C6-7B245AA7A6B7}"/>
                  </a:ext>
                </a:extLst>
              </p:cNvPr>
              <p:cNvSpPr txBox="1">
                <a:spLocks noRot="1" noChangeAspect="1" noMove="1" noResize="1" noEditPoints="1" noAdjustHandles="1" noChangeArrowheads="1" noChangeShapeType="1" noTextEdit="1"/>
              </p:cNvSpPr>
              <p:nvPr/>
            </p:nvSpPr>
            <p:spPr bwMode="auto">
              <a:xfrm>
                <a:off x="360854" y="5998609"/>
                <a:ext cx="11485848" cy="578492"/>
              </a:xfrm>
              <a:prstGeom prst="rect">
                <a:avLst/>
              </a:prstGeom>
              <a:blipFill>
                <a:blip r:embed="rId4"/>
                <a:stretch>
                  <a:fillRect b="-242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图片 8"/>
          <p:cNvPicPr>
            <a:picLocks noChangeAspect="1"/>
          </p:cNvPicPr>
          <p:nvPr/>
        </p:nvPicPr>
        <p:blipFill>
          <a:blip r:embed="rId5"/>
          <a:stretch>
            <a:fillRect/>
          </a:stretch>
        </p:blipFill>
        <p:spPr>
          <a:xfrm>
            <a:off x="379571" y="6107131"/>
            <a:ext cx="1046020" cy="428292"/>
          </a:xfrm>
          <a:prstGeom prst="rect">
            <a:avLst/>
          </a:prstGeom>
        </p:spPr>
      </p:pic>
    </p:spTree>
    <p:extLst>
      <p:ext uri="{BB962C8B-B14F-4D97-AF65-F5344CB8AC3E}">
        <p14:creationId xmlns:p14="http://schemas.microsoft.com/office/powerpoint/2010/main" val="3619073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A81EE978-F628-E142-90D0-51652D555372}"/>
                  </a:ext>
                </a:extLst>
              </p:cNvPr>
              <p:cNvSpPr>
                <a:spLocks noGrp="1"/>
              </p:cNvSpPr>
              <p:nvPr>
                <p:ph idx="1"/>
              </p:nvPr>
            </p:nvSpPr>
            <p:spPr>
              <a:xfrm>
                <a:off x="360854" y="746120"/>
                <a:ext cx="11485848" cy="578492"/>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a:extLst>
                  <a:ext uri="{FF2B5EF4-FFF2-40B4-BE49-F238E27FC236}">
                    <a16:creationId xmlns:a16="http://schemas.microsoft.com/office/drawing/2014/main" id="{A81EE978-F628-E142-90D0-51652D555372}"/>
                  </a:ext>
                </a:extLst>
              </p:cNvPr>
              <p:cNvSpPr>
                <a:spLocks noGrp="1" noRot="1" noChangeAspect="1" noMove="1" noResize="1" noEditPoints="1" noAdjustHandles="1" noChangeArrowheads="1" noChangeShapeType="1" noTextEdit="1"/>
              </p:cNvSpPr>
              <p:nvPr>
                <p:ph idx="1"/>
              </p:nvPr>
            </p:nvSpPr>
            <p:spPr>
              <a:xfrm>
                <a:off x="360854" y="746120"/>
                <a:ext cx="11485848" cy="578492"/>
              </a:xfrm>
              <a:blipFill>
                <a:blip r:embed="rId2"/>
                <a:stretch>
                  <a:fillRect l="-796" b="-24211"/>
                </a:stretch>
              </a:blipFill>
            </p:spPr>
            <p:txBody>
              <a:bodyPr/>
              <a:lstStyle/>
              <a:p>
                <a:r>
                  <a:rPr lang="zh-CN" altLang="en-US">
                    <a:noFill/>
                  </a:rPr>
                  <a:t> </a:t>
                </a:r>
              </a:p>
            </p:txBody>
          </p:sp>
        </mc:Fallback>
      </mc:AlternateContent>
      <p:sp>
        <p:nvSpPr>
          <p:cNvPr id="5" name="文本框 4">
            <a:extLst>
              <a:ext uri="{FF2B5EF4-FFF2-40B4-BE49-F238E27FC236}">
                <a16:creationId xmlns:a16="http://schemas.microsoft.com/office/drawing/2014/main" id="{C0FBDA65-D214-4782-0CBA-56A088D61614}"/>
              </a:ext>
            </a:extLst>
          </p:cNvPr>
          <p:cNvSpPr txBox="1"/>
          <p:nvPr/>
        </p:nvSpPr>
        <p:spPr>
          <a:xfrm>
            <a:off x="1361921" y="3789040"/>
            <a:ext cx="10657184" cy="576248"/>
          </a:xfrm>
          <a:prstGeom prst="rect">
            <a:avLst/>
          </a:prstGeom>
          <a:noFill/>
        </p:spPr>
        <p:txBody>
          <a:bodyPr wrap="square">
            <a:spAutoFit/>
          </a:bodyPr>
          <a:lstStyle/>
          <a:p>
            <a:pPr algn="just" hangingPunct="0">
              <a:lnSpc>
                <a:spcPct val="150000"/>
              </a:lnSpc>
            </a:pPr>
            <a:r>
              <a:rPr lang="zh-CN"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E180BB49-BC50-C9D0-6438-546C7DCC67CA}"/>
              </a:ext>
            </a:extLst>
          </p:cNvPr>
          <p:cNvPicPr>
            <a:picLocks noChangeAspect="1"/>
          </p:cNvPicPr>
          <p:nvPr/>
        </p:nvPicPr>
        <p:blipFill>
          <a:blip r:embed="rId3"/>
          <a:stretch>
            <a:fillRect/>
          </a:stretch>
        </p:blipFill>
        <p:spPr>
          <a:xfrm>
            <a:off x="387621" y="3950624"/>
            <a:ext cx="1046020" cy="423292"/>
          </a:xfrm>
          <a:prstGeom prst="rect">
            <a:avLst/>
          </a:prstGeom>
        </p:spPr>
      </p:pic>
      <p:graphicFrame>
        <p:nvGraphicFramePr>
          <p:cNvPr id="6" name="表格 5">
            <a:extLst>
              <a:ext uri="{FF2B5EF4-FFF2-40B4-BE49-F238E27FC236}">
                <a16:creationId xmlns:a16="http://schemas.microsoft.com/office/drawing/2014/main" id="{83EBBED3-6CDE-7FE6-CC34-E54B72F81C35}"/>
              </a:ext>
            </a:extLst>
          </p:cNvPr>
          <p:cNvGraphicFramePr>
            <a:graphicFrameLocks noGrp="1"/>
          </p:cNvGraphicFramePr>
          <p:nvPr>
            <p:extLst>
              <p:ext uri="{D42A27DB-BD31-4B8C-83A1-F6EECF244321}">
                <p14:modId xmlns:p14="http://schemas.microsoft.com/office/powerpoint/2010/main" val="431621536"/>
              </p:ext>
            </p:extLst>
          </p:nvPr>
        </p:nvGraphicFramePr>
        <p:xfrm>
          <a:off x="485525" y="1415774"/>
          <a:ext cx="11298313" cy="2194560"/>
        </p:xfrm>
        <a:graphic>
          <a:graphicData uri="http://schemas.openxmlformats.org/drawingml/2006/table">
            <a:tbl>
              <a:tblPr firstRow="1" firstCol="1" bandRow="1"/>
              <a:tblGrid>
                <a:gridCol w="2151199">
                  <a:extLst>
                    <a:ext uri="{9D8B030D-6E8A-4147-A177-3AD203B41FA5}">
                      <a16:colId xmlns:a16="http://schemas.microsoft.com/office/drawing/2014/main" val="3984639882"/>
                    </a:ext>
                  </a:extLst>
                </a:gridCol>
                <a:gridCol w="9147114">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mc:AlternateContent xmlns:mc="http://schemas.openxmlformats.org/markup-compatibility/2006" xmlns:a14="http://schemas.microsoft.com/office/drawing/2010/main">
        <mc:Choice Requires="a14">
          <p:sp>
            <p:nvSpPr>
              <p:cNvPr id="8" name="内容占位符 2">
                <a:extLst>
                  <a:ext uri="{FF2B5EF4-FFF2-40B4-BE49-F238E27FC236}">
                    <a16:creationId xmlns:a16="http://schemas.microsoft.com/office/drawing/2014/main" id="{EFC25C50-4EE1-42CF-98C6-7B245AA7A6B7}"/>
                  </a:ext>
                </a:extLst>
              </p:cNvPr>
              <p:cNvSpPr txBox="1">
                <a:spLocks/>
              </p:cNvSpPr>
              <p:nvPr/>
            </p:nvSpPr>
            <p:spPr bwMode="auto">
              <a:xfrm>
                <a:off x="360854" y="4356228"/>
                <a:ext cx="11485848" cy="64633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因电离和水解导致浓度减小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2">
                <a:extLst>
                  <a:ext uri="{FF2B5EF4-FFF2-40B4-BE49-F238E27FC236}">
                    <a16:creationId xmlns:a16="http://schemas.microsoft.com/office/drawing/2014/main" id="{EFC25C50-4EE1-42CF-98C6-7B245AA7A6B7}"/>
                  </a:ext>
                </a:extLst>
              </p:cNvPr>
              <p:cNvSpPr txBox="1">
                <a:spLocks noRot="1" noChangeAspect="1" noMove="1" noResize="1" noEditPoints="1" noAdjustHandles="1" noChangeArrowheads="1" noChangeShapeType="1" noTextEdit="1"/>
              </p:cNvSpPr>
              <p:nvPr/>
            </p:nvSpPr>
            <p:spPr bwMode="auto">
              <a:xfrm>
                <a:off x="360854" y="4356228"/>
                <a:ext cx="11485848" cy="646331"/>
              </a:xfrm>
              <a:prstGeom prst="rect">
                <a:avLst/>
              </a:prstGeom>
              <a:blipFill>
                <a:blip r:embed="rId4"/>
                <a:stretch>
                  <a:fillRect b="-113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图片 8"/>
          <p:cNvPicPr>
            <a:picLocks noChangeAspect="1"/>
          </p:cNvPicPr>
          <p:nvPr/>
        </p:nvPicPr>
        <p:blipFill>
          <a:blip r:embed="rId5"/>
          <a:stretch>
            <a:fillRect/>
          </a:stretch>
        </p:blipFill>
        <p:spPr>
          <a:xfrm>
            <a:off x="379571" y="4464750"/>
            <a:ext cx="1046020" cy="428292"/>
          </a:xfrm>
          <a:prstGeom prst="rect">
            <a:avLst/>
          </a:prstGeom>
        </p:spPr>
      </p:pic>
    </p:spTree>
    <p:extLst>
      <p:ext uri="{BB962C8B-B14F-4D97-AF65-F5344CB8AC3E}">
        <p14:creationId xmlns:p14="http://schemas.microsoft.com/office/powerpoint/2010/main" val="389465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81EE978-F628-E142-90D0-51652D555372}"/>
              </a:ext>
            </a:extLst>
          </p:cNvPr>
          <p:cNvSpPr>
            <a:spLocks noGrp="1"/>
          </p:cNvSpPr>
          <p:nvPr>
            <p:ph idx="1"/>
          </p:nvPr>
        </p:nvSpPr>
        <p:spPr>
          <a:xfrm>
            <a:off x="360854" y="746120"/>
            <a:ext cx="11485848" cy="576248"/>
          </a:xfrm>
        </p:spPr>
        <p:txBody>
          <a:bodyPr/>
          <a:lstStyle/>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根据硫元素质量守恒，写出该溶液中的元素守恒关系式：</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C0FBDA65-D214-4782-0CBA-56A088D61614}"/>
                  </a:ext>
                </a:extLst>
              </p:cNvPr>
              <p:cNvSpPr txBox="1"/>
              <p:nvPr/>
            </p:nvSpPr>
            <p:spPr>
              <a:xfrm>
                <a:off x="1361921" y="3645024"/>
                <a:ext cx="10657184" cy="684739"/>
              </a:xfrm>
              <a:prstGeom prst="rect">
                <a:avLst/>
              </a:prstGeom>
              <a:noFill/>
            </p:spPr>
            <p:txBody>
              <a:bodyPr wrap="square">
                <a:spAutoFit/>
              </a:bodyPr>
              <a:lstStyle/>
              <a:p>
                <a:pPr algn="just" hangingPunct="0">
                  <a:lnSpc>
                    <a:spcPct val="150000"/>
                  </a:lnSpc>
                </a:pPr>
                <a:r>
                  <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alt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altLang="zh-CN"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合理即可</a:t>
                </a:r>
                <a:r>
                  <a:rPr lang="en-US" alt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文本框 4">
                <a:extLst>
                  <a:ext uri="{FF2B5EF4-FFF2-40B4-BE49-F238E27FC236}">
                    <a16:creationId xmlns:a16="http://schemas.microsoft.com/office/drawing/2014/main" id="{C0FBDA65-D214-4782-0CBA-56A088D61614}"/>
                  </a:ext>
                </a:extLst>
              </p:cNvPr>
              <p:cNvSpPr txBox="1">
                <a:spLocks noRot="1" noChangeAspect="1" noMove="1" noResize="1" noEditPoints="1" noAdjustHandles="1" noChangeArrowheads="1" noChangeShapeType="1" noTextEdit="1"/>
              </p:cNvSpPr>
              <p:nvPr/>
            </p:nvSpPr>
            <p:spPr>
              <a:xfrm>
                <a:off x="1361921" y="3645024"/>
                <a:ext cx="10657184" cy="684739"/>
              </a:xfrm>
              <a:prstGeom prst="rect">
                <a:avLst/>
              </a:prstGeom>
              <a:blipFill>
                <a:blip r:embed="rId2"/>
                <a:stretch>
                  <a:fillRect l="-858" b="-8929"/>
                </a:stretch>
              </a:blipFill>
            </p:spPr>
            <p:txBody>
              <a:bodyPr/>
              <a:lstStyle/>
              <a:p>
                <a:r>
                  <a:rPr lang="zh-CN" altLang="en-US">
                    <a:noFill/>
                  </a:rPr>
                  <a:t> </a:t>
                </a:r>
              </a:p>
            </p:txBody>
          </p:sp>
        </mc:Fallback>
      </mc:AlternateContent>
      <p:pic>
        <p:nvPicPr>
          <p:cNvPr id="7" name="图片 6">
            <a:extLst>
              <a:ext uri="{FF2B5EF4-FFF2-40B4-BE49-F238E27FC236}">
                <a16:creationId xmlns:a16="http://schemas.microsoft.com/office/drawing/2014/main" id="{E180BB49-BC50-C9D0-6438-546C7DCC67CA}"/>
              </a:ext>
            </a:extLst>
          </p:cNvPr>
          <p:cNvPicPr>
            <a:picLocks noChangeAspect="1"/>
          </p:cNvPicPr>
          <p:nvPr/>
        </p:nvPicPr>
        <p:blipFill>
          <a:blip r:embed="rId3"/>
          <a:stretch>
            <a:fillRect/>
          </a:stretch>
        </p:blipFill>
        <p:spPr>
          <a:xfrm>
            <a:off x="387621" y="3806608"/>
            <a:ext cx="1046020" cy="423292"/>
          </a:xfrm>
          <a:prstGeom prst="rect">
            <a:avLst/>
          </a:prstGeom>
        </p:spPr>
      </p:pic>
      <p:graphicFrame>
        <p:nvGraphicFramePr>
          <p:cNvPr id="6" name="表格 5">
            <a:extLst>
              <a:ext uri="{FF2B5EF4-FFF2-40B4-BE49-F238E27FC236}">
                <a16:creationId xmlns:a16="http://schemas.microsoft.com/office/drawing/2014/main" id="{83EBBED3-6CDE-7FE6-CC34-E54B72F81C35}"/>
              </a:ext>
            </a:extLst>
          </p:cNvPr>
          <p:cNvGraphicFramePr>
            <a:graphicFrameLocks noGrp="1"/>
          </p:cNvGraphicFramePr>
          <p:nvPr>
            <p:extLst/>
          </p:nvPr>
        </p:nvGraphicFramePr>
        <p:xfrm>
          <a:off x="485525" y="1415774"/>
          <a:ext cx="11298313" cy="2194560"/>
        </p:xfrm>
        <a:graphic>
          <a:graphicData uri="http://schemas.openxmlformats.org/drawingml/2006/table">
            <a:tbl>
              <a:tblPr firstRow="1" firstCol="1" bandRow="1"/>
              <a:tblGrid>
                <a:gridCol w="2151199">
                  <a:extLst>
                    <a:ext uri="{9D8B030D-6E8A-4147-A177-3AD203B41FA5}">
                      <a16:colId xmlns:a16="http://schemas.microsoft.com/office/drawing/2014/main" val="3984639882"/>
                    </a:ext>
                  </a:extLst>
                </a:gridCol>
                <a:gridCol w="9147114">
                  <a:extLst>
                    <a:ext uri="{9D8B030D-6E8A-4147-A177-3AD203B41FA5}">
                      <a16:colId xmlns:a16="http://schemas.microsoft.com/office/drawing/2014/main" val="2364057970"/>
                    </a:ext>
                  </a:extLst>
                </a:gridCol>
              </a:tblGrid>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电离平衡常数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227128179"/>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醋酸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23603746"/>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4.70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094972313"/>
                  </a:ext>
                </a:extLst>
              </a:tr>
              <a:tr h="526668">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亚硫酸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1.54</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4083232853"/>
                  </a:ext>
                </a:extLst>
              </a:tr>
            </a:tbl>
          </a:graphicData>
        </a:graphic>
      </p:graphicFrame>
      <mc:AlternateContent xmlns:mc="http://schemas.openxmlformats.org/markup-compatibility/2006" xmlns:a14="http://schemas.microsoft.com/office/drawing/2010/main">
        <mc:Choice Requires="a14">
          <p:sp>
            <p:nvSpPr>
              <p:cNvPr id="8" name="内容占位符 2">
                <a:extLst>
                  <a:ext uri="{FF2B5EF4-FFF2-40B4-BE49-F238E27FC236}">
                    <a16:creationId xmlns:a16="http://schemas.microsoft.com/office/drawing/2014/main" id="{EFC25C50-4EE1-42CF-98C6-7B245AA7A6B7}"/>
                  </a:ext>
                </a:extLst>
              </p:cNvPr>
              <p:cNvSpPr txBox="1">
                <a:spLocks/>
              </p:cNvSpPr>
              <p:nvPr/>
            </p:nvSpPr>
            <p:spPr bwMode="auto">
              <a:xfrm>
                <a:off x="360854" y="4266968"/>
                <a:ext cx="11485848" cy="238514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硫元素质量守恒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即钠离子的浓度等于所有含硫元素的微粒浓度的总和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该溶液中的元素守恒关系式为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2">
                <a:extLst>
                  <a:ext uri="{FF2B5EF4-FFF2-40B4-BE49-F238E27FC236}">
                    <a16:creationId xmlns:a16="http://schemas.microsoft.com/office/drawing/2014/main" id="{EFC25C50-4EE1-42CF-98C6-7B245AA7A6B7}"/>
                  </a:ext>
                </a:extLst>
              </p:cNvPr>
              <p:cNvSpPr txBox="1">
                <a:spLocks noRot="1" noChangeAspect="1" noMove="1" noResize="1" noEditPoints="1" noAdjustHandles="1" noChangeArrowheads="1" noChangeShapeType="1" noTextEdit="1"/>
              </p:cNvSpPr>
              <p:nvPr/>
            </p:nvSpPr>
            <p:spPr bwMode="auto">
              <a:xfrm>
                <a:off x="360854" y="4266968"/>
                <a:ext cx="11485848" cy="2385140"/>
              </a:xfrm>
              <a:prstGeom prst="rect">
                <a:avLst/>
              </a:prstGeom>
              <a:blipFill>
                <a:blip r:embed="rId4"/>
                <a:stretch>
                  <a:fillRect l="-796" r="-849" b="-23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图片 8"/>
          <p:cNvPicPr>
            <a:picLocks noChangeAspect="1"/>
          </p:cNvPicPr>
          <p:nvPr/>
        </p:nvPicPr>
        <p:blipFill>
          <a:blip r:embed="rId5"/>
          <a:stretch>
            <a:fillRect/>
          </a:stretch>
        </p:blipFill>
        <p:spPr>
          <a:xfrm>
            <a:off x="379571" y="4375490"/>
            <a:ext cx="1046020" cy="428292"/>
          </a:xfrm>
          <a:prstGeom prst="rect">
            <a:avLst/>
          </a:prstGeom>
        </p:spPr>
      </p:pic>
    </p:spTree>
    <p:extLst>
      <p:ext uri="{BB962C8B-B14F-4D97-AF65-F5344CB8AC3E}">
        <p14:creationId xmlns:p14="http://schemas.microsoft.com/office/powerpoint/2010/main" val="368828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96840" y="945234"/>
            <a:ext cx="11386998" cy="1682120"/>
          </a:xfrm>
          <a:prstGeom prst="rect">
            <a:avLst/>
          </a:prstGeom>
        </p:spPr>
      </p:pic>
      <p:sp>
        <p:nvSpPr>
          <p:cNvPr id="4" name="内容占位符 4">
            <a:extLst>
              <a:ext uri="{FF2B5EF4-FFF2-40B4-BE49-F238E27FC236}">
                <a16:creationId xmlns:a16="http://schemas.microsoft.com/office/drawing/2014/main" id="{8A6C94E6-4137-0C94-4B59-35E2CECC1C26}"/>
              </a:ext>
            </a:extLst>
          </p:cNvPr>
          <p:cNvSpPr txBox="1">
            <a:spLocks/>
          </p:cNvSpPr>
          <p:nvPr/>
        </p:nvSpPr>
        <p:spPr bwMode="auto">
          <a:xfrm>
            <a:off x="360854" y="9087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比较盐溶液中某离子浓度时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首先看完全电离产生的离子浓度关系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再考虑其他离子的存在对该离子浓度的影响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分析电解质溶液中水的电离程度时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首先看水的电离是否受到促进或抑制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再分析对水的电离影响程度的相对大小。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BDA3AB66-9C35-6E58-AC40-22B3BE335545}"/>
              </a:ext>
            </a:extLst>
          </p:cNvPr>
          <p:cNvPicPr>
            <a:picLocks noChangeAspect="1"/>
          </p:cNvPicPr>
          <p:nvPr/>
        </p:nvPicPr>
        <p:blipFill>
          <a:blip r:embed="rId3"/>
          <a:stretch>
            <a:fillRect/>
          </a:stretch>
        </p:blipFill>
        <p:spPr>
          <a:xfrm>
            <a:off x="487208" y="943110"/>
            <a:ext cx="2039559" cy="497670"/>
          </a:xfrm>
          <a:prstGeom prst="rect">
            <a:avLst/>
          </a:prstGeom>
        </p:spPr>
      </p:pic>
    </p:spTree>
    <p:extLst>
      <p:ext uri="{BB962C8B-B14F-4D97-AF65-F5344CB8AC3E}">
        <p14:creationId xmlns:p14="http://schemas.microsoft.com/office/powerpoint/2010/main" val="8696892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80D7977-4266-A7E3-5992-B64282DDD18C}"/>
              </a:ext>
            </a:extLst>
          </p:cNvPr>
          <p:cNvSpPr>
            <a:spLocks noGrp="1"/>
          </p:cNvSpPr>
          <p:nvPr>
            <p:ph idx="1"/>
          </p:nvPr>
        </p:nvSpPr>
        <p:spPr>
          <a:xfrm>
            <a:off x="360854" y="746120"/>
            <a:ext cx="11485848" cy="1130246"/>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溶液中粒子浓度的大小比较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单一溶液中各粒子浓度的解题模型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3.EPS" descr="id:2147492688;FounderCES">
            <a:extLst>
              <a:ext uri="{FF2B5EF4-FFF2-40B4-BE49-F238E27FC236}">
                <a16:creationId xmlns:a16="http://schemas.microsoft.com/office/drawing/2014/main" id="{4DDFBDED-685A-F74F-DD81-CC2493885AB4}"/>
              </a:ext>
            </a:extLst>
          </p:cNvPr>
          <p:cNvPicPr>
            <a:picLocks noChangeAspect="1"/>
          </p:cNvPicPr>
          <p:nvPr/>
        </p:nvPicPr>
        <p:blipFill>
          <a:blip r:embed="rId2"/>
          <a:stretch>
            <a:fillRect/>
          </a:stretch>
        </p:blipFill>
        <p:spPr>
          <a:xfrm>
            <a:off x="406574" y="910392"/>
            <a:ext cx="952500" cy="334537"/>
          </a:xfrm>
          <a:prstGeom prst="rect">
            <a:avLst/>
          </a:prstGeom>
        </p:spPr>
      </p:pic>
      <p:pic>
        <p:nvPicPr>
          <p:cNvPr id="3" name="kd513.jpg" descr="id:2147494931;FounderCES">
            <a:extLst>
              <a:ext uri="{FF2B5EF4-FFF2-40B4-BE49-F238E27FC236}">
                <a16:creationId xmlns:a16="http://schemas.microsoft.com/office/drawing/2014/main" id="{9C9F3DCE-DC97-C7B1-69A8-5CE8954796F0}"/>
              </a:ext>
            </a:extLst>
          </p:cNvPr>
          <p:cNvPicPr>
            <a:picLocks noChangeAspect="1"/>
          </p:cNvPicPr>
          <p:nvPr/>
        </p:nvPicPr>
        <p:blipFill>
          <a:blip r:embed="rId3"/>
          <a:stretch>
            <a:fillRect/>
          </a:stretch>
        </p:blipFill>
        <p:spPr>
          <a:xfrm>
            <a:off x="3574926" y="1988840"/>
            <a:ext cx="4536504" cy="3615522"/>
          </a:xfrm>
          <a:prstGeom prst="rect">
            <a:avLst/>
          </a:prstGeom>
        </p:spPr>
      </p:pic>
    </p:spTree>
    <p:extLst>
      <p:ext uri="{BB962C8B-B14F-4D97-AF65-F5344CB8AC3E}">
        <p14:creationId xmlns:p14="http://schemas.microsoft.com/office/powerpoint/2010/main" val="24319711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479CB-DD09-6E76-5EED-489D1DA351C5}"/>
            </a:ext>
          </a:extLst>
        </p:cNvPr>
        <p:cNvGrpSpPr/>
        <p:nvPr/>
      </p:nvGrpSpPr>
      <p:grpSpPr>
        <a:xfrm>
          <a:off x="0" y="0"/>
          <a:ext cx="0" cy="0"/>
          <a:chOff x="0" y="0"/>
          <a:chExt cx="0" cy="0"/>
        </a:xfrm>
      </p:grpSpPr>
      <p:sp>
        <p:nvSpPr>
          <p:cNvPr id="3" name="Rectangle 1">
            <a:extLst>
              <a:ext uri="{FF2B5EF4-FFF2-40B4-BE49-F238E27FC236}">
                <a16:creationId xmlns:a16="http://schemas.microsoft.com/office/drawing/2014/main" id="{D9954911-9216-895A-8C24-194D04E5F4AB}"/>
              </a:ext>
            </a:extLst>
          </p:cNvPr>
          <p:cNvSpPr>
            <a:spLocks noGrp="1" noChangeArrowheads="1"/>
          </p:cNvSpPr>
          <p:nvPr>
            <p:ph idx="1"/>
          </p:nvPr>
        </p:nvSpPr>
        <p:spPr bwMode="auto">
          <a:xfrm>
            <a:off x="360854" y="838453"/>
            <a:ext cx="51347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1" i="0" u="none" strike="noStrike" cap="none" normalizeH="0" baseline="0">
                <a:ln>
                  <a:noFill/>
                </a:ln>
                <a:solidFill>
                  <a:srgbClr val="000000"/>
                </a:solidFill>
                <a:effectLst/>
                <a:ea typeface="宋体" panose="02010600030101010101" pitchFamily="2" charset="-122"/>
                <a:cs typeface="Times New Roman" panose="02020603050405020304" pitchFamily="18" charset="0"/>
              </a:rPr>
              <a:t>2</a:t>
            </a:r>
            <a:r>
              <a:rPr kumimoji="0" lang="en-US" altLang="zh-CN" sz="2400" b="1" i="0" u="none" strike="noStrike" cap="none" normalizeH="0" baseline="0">
                <a:ln>
                  <a:noFill/>
                </a:ln>
                <a:solidFill>
                  <a:srgbClr val="000000"/>
                </a:solidFill>
                <a:effectLst/>
                <a:latin typeface="+mn-ea"/>
                <a:cs typeface="Times New Roman" panose="02020603050405020304" pitchFamily="18" charset="0"/>
              </a:rPr>
              <a:t>.</a:t>
            </a:r>
            <a:r>
              <a:rPr kumimoji="0" lang="zh-CN" altLang="en-US" sz="2400" b="1"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混合溶液中各粒子浓度的解题模型</a:t>
            </a:r>
            <a:endParaRPr kumimoji="0" lang="zh-CN" altLang="en-US" sz="1800" b="0" i="0" u="none" strike="noStrike" cap="none" normalizeH="0" baseline="0">
              <a:ln>
                <a:noFill/>
              </a:ln>
              <a:solidFill>
                <a:schemeClr val="tx1"/>
              </a:solidFill>
              <a:effectLst/>
              <a:latin typeface="Arial" panose="020B0604020202020204" pitchFamily="34" charset="0"/>
            </a:endParaRPr>
          </a:p>
        </p:txBody>
      </p:sp>
      <p:pic>
        <p:nvPicPr>
          <p:cNvPr id="4" name="kd514.jpg" descr="id:2147494938;FounderCES">
            <a:extLst>
              <a:ext uri="{FF2B5EF4-FFF2-40B4-BE49-F238E27FC236}">
                <a16:creationId xmlns:a16="http://schemas.microsoft.com/office/drawing/2014/main" id="{2DBDC9D7-9909-D0F4-0166-BC6CE737FDBF}"/>
              </a:ext>
            </a:extLst>
          </p:cNvPr>
          <p:cNvPicPr>
            <a:picLocks noChangeAspect="1"/>
          </p:cNvPicPr>
          <p:nvPr/>
        </p:nvPicPr>
        <p:blipFill>
          <a:blip r:embed="rId2"/>
          <a:stretch>
            <a:fillRect/>
          </a:stretch>
        </p:blipFill>
        <p:spPr>
          <a:xfrm>
            <a:off x="3574926" y="1556792"/>
            <a:ext cx="5112568" cy="2091418"/>
          </a:xfrm>
          <a:prstGeom prst="rect">
            <a:avLst/>
          </a:prstGeom>
        </p:spPr>
      </p:pic>
    </p:spTree>
    <p:extLst>
      <p:ext uri="{BB962C8B-B14F-4D97-AF65-F5344CB8AC3E}">
        <p14:creationId xmlns:p14="http://schemas.microsoft.com/office/powerpoint/2010/main" val="347464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a:extLst>
              <a:ext uri="{FF2B5EF4-FFF2-40B4-BE49-F238E27FC236}">
                <a16:creationId xmlns:a16="http://schemas.microsoft.com/office/drawing/2014/main" id="{02C6577B-7ACB-65D2-B7EC-5BBFDF847E2F}"/>
              </a:ext>
            </a:extLst>
          </p:cNvPr>
          <p:cNvSpPr>
            <a:spLocks noGrp="1"/>
          </p:cNvSpPr>
          <p:nvPr>
            <p:ph idx="1"/>
          </p:nvPr>
        </p:nvSpPr>
        <p:spPr>
          <a:xfrm>
            <a:off x="360854" y="746120"/>
            <a:ext cx="11485848" cy="1754326"/>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浙江宁波鄞州中学高三考前测试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室温下，向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mL 0.2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中缓慢通入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a:t>
            </a:r>
            <a:r>
              <a:rPr lang="en-US" altLang="zh-CN" b="1">
                <a:solidFill>
                  <a:srgbClr val="000000"/>
                </a:solidFill>
                <a:latin typeface="Times New Roman" panose="02020603050405020304" pitchFamily="18" charset="0"/>
                <a:ea typeface="宋体" panose="02010600030101010101" pitchFamily="2" charset="-122"/>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通入量的不同，下列溶液中微粒对应关系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不考虑溶液体积变化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84985" y="5378233"/>
            <a:ext cx="1046020" cy="423292"/>
          </a:xfrm>
          <a:prstGeom prst="rect">
            <a:avLst/>
          </a:prstGeom>
        </p:spPr>
      </p:pic>
      <p:pic>
        <p:nvPicPr>
          <p:cNvPr id="10" name="24典例3.EPS" descr="id:2147492717;FounderCES">
            <a:extLst>
              <a:ext uri="{FF2B5EF4-FFF2-40B4-BE49-F238E27FC236}">
                <a16:creationId xmlns:a16="http://schemas.microsoft.com/office/drawing/2014/main" id="{FFA34D28-D2DA-C5C3-D273-26F00142E0E5}"/>
              </a:ext>
            </a:extLst>
          </p:cNvPr>
          <p:cNvPicPr>
            <a:picLocks noChangeAspect="1"/>
          </p:cNvPicPr>
          <p:nvPr/>
        </p:nvPicPr>
        <p:blipFill>
          <a:blip r:embed="rId3"/>
          <a:stretch>
            <a:fillRect/>
          </a:stretch>
        </p:blipFill>
        <p:spPr>
          <a:xfrm>
            <a:off x="414124" y="899755"/>
            <a:ext cx="1167995" cy="376726"/>
          </a:xfrm>
          <a:prstGeom prst="rect">
            <a:avLst/>
          </a:prstGeom>
        </p:spPr>
      </p:pic>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836795875"/>
                  </p:ext>
                </p:extLst>
              </p:nvPr>
            </p:nvGraphicFramePr>
            <p:xfrm>
              <a:off x="360854" y="2462368"/>
              <a:ext cx="11485849" cy="2764284"/>
            </p:xfrm>
            <a:graphic>
              <a:graphicData uri="http://schemas.openxmlformats.org/drawingml/2006/table">
                <a:tbl>
                  <a:tblPr firstRow="1" firstCol="1" bandRow="1"/>
                  <a:tblGrid>
                    <a:gridCol w="918237">
                      <a:extLst>
                        <a:ext uri="{9D8B030D-6E8A-4147-A177-3AD203B41FA5}">
                          <a16:colId xmlns:a16="http://schemas.microsoft.com/office/drawing/2014/main" val="3785401166"/>
                        </a:ext>
                      </a:extLst>
                    </a:gridCol>
                    <a:gridCol w="2186187">
                      <a:extLst>
                        <a:ext uri="{9D8B030D-6E8A-4147-A177-3AD203B41FA5}">
                          <a16:colId xmlns:a16="http://schemas.microsoft.com/office/drawing/2014/main" val="2800464686"/>
                        </a:ext>
                      </a:extLst>
                    </a:gridCol>
                    <a:gridCol w="8381425">
                      <a:extLst>
                        <a:ext uri="{9D8B030D-6E8A-4147-A177-3AD203B41FA5}">
                          <a16:colId xmlns:a16="http://schemas.microsoft.com/office/drawing/2014/main" val="1824130035"/>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溶液中各微粒的物质的量浓度关系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731644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6256698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2805312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81197519"/>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71911855"/>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836795875"/>
                  </p:ext>
                </p:extLst>
              </p:nvPr>
            </p:nvGraphicFramePr>
            <p:xfrm>
              <a:off x="360854" y="2462368"/>
              <a:ext cx="11485849" cy="2419795"/>
            </p:xfrm>
            <a:graphic>
              <a:graphicData uri="http://schemas.openxmlformats.org/drawingml/2006/table">
                <a:tbl>
                  <a:tblPr firstRow="1" firstCol="1" bandRow="1"/>
                  <a:tblGrid>
                    <a:gridCol w="918237">
                      <a:extLst>
                        <a:ext uri="{9D8B030D-6E8A-4147-A177-3AD203B41FA5}">
                          <a16:colId xmlns:a16="http://schemas.microsoft.com/office/drawing/2014/main" val="3785401166"/>
                        </a:ext>
                      </a:extLst>
                    </a:gridCol>
                    <a:gridCol w="2186187">
                      <a:extLst>
                        <a:ext uri="{9D8B030D-6E8A-4147-A177-3AD203B41FA5}">
                          <a16:colId xmlns:a16="http://schemas.microsoft.com/office/drawing/2014/main" val="2800464686"/>
                        </a:ext>
                      </a:extLst>
                    </a:gridCol>
                    <a:gridCol w="8381425">
                      <a:extLst>
                        <a:ext uri="{9D8B030D-6E8A-4147-A177-3AD203B41FA5}">
                          <a16:colId xmlns:a16="http://schemas.microsoft.com/office/drawing/2014/main" val="1824130035"/>
                        </a:ext>
                      </a:extLst>
                    </a:gridCol>
                  </a:tblGrid>
                  <a:tr h="4792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溶液中各微粒的物质的量浓度关系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7316447"/>
                      </a:ext>
                    </a:extLst>
                  </a:tr>
                  <a:tr h="4851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7064" t="-100000" r="-145" b="-337500"/>
                          </a:stretch>
                        </a:blipFill>
                      </a:tcPr>
                    </a:tc>
                    <a:extLst>
                      <a:ext uri="{0D108BD9-81ED-4DB2-BD59-A6C34878D82A}">
                        <a16:rowId xmlns:a16="http://schemas.microsoft.com/office/drawing/2014/main" val="962566986"/>
                      </a:ext>
                    </a:extLst>
                  </a:tr>
                  <a:tr h="4851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7064" t="-202532" r="-145" b="-241772"/>
                          </a:stretch>
                        </a:blipFill>
                      </a:tcPr>
                    </a:tc>
                    <a:extLst>
                      <a:ext uri="{0D108BD9-81ED-4DB2-BD59-A6C34878D82A}">
                        <a16:rowId xmlns:a16="http://schemas.microsoft.com/office/drawing/2014/main" val="3928053127"/>
                      </a:ext>
                    </a:extLst>
                  </a:tr>
                  <a:tr h="4851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7064" t="-298750" r="-145" b="-138750"/>
                          </a:stretch>
                        </a:blipFill>
                      </a:tcPr>
                    </a:tc>
                    <a:extLst>
                      <a:ext uri="{0D108BD9-81ED-4DB2-BD59-A6C34878D82A}">
                        <a16:rowId xmlns:a16="http://schemas.microsoft.com/office/drawing/2014/main" val="2581197519"/>
                      </a:ext>
                    </a:extLst>
                  </a:tr>
                  <a:tr h="4851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7064" t="-398750" r="-145" b="-38750"/>
                          </a:stretch>
                        </a:blipFill>
                      </a:tcPr>
                    </a:tc>
                    <a:extLst>
                      <a:ext uri="{0D108BD9-81ED-4DB2-BD59-A6C34878D82A}">
                        <a16:rowId xmlns:a16="http://schemas.microsoft.com/office/drawing/2014/main" val="1271911855"/>
                      </a:ext>
                    </a:extLst>
                  </a:tr>
                </a:tbl>
              </a:graphicData>
            </a:graphic>
          </p:graphicFrame>
        </mc:Fallback>
      </mc:AlternateContent>
      <p:sp>
        <p:nvSpPr>
          <p:cNvPr id="4" name="矩形 3"/>
          <p:cNvSpPr/>
          <p:nvPr/>
        </p:nvSpPr>
        <p:spPr>
          <a:xfrm>
            <a:off x="1270670" y="5352225"/>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154609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9D0F9129-D3F3-FC00-724B-1BA430040A7B}"/>
                  </a:ext>
                </a:extLst>
              </p:cNvPr>
              <p:cNvSpPr>
                <a:spLocks noGrp="1"/>
              </p:cNvSpPr>
              <p:nvPr>
                <p:ph idx="1"/>
              </p:nvPr>
            </p:nvSpPr>
            <p:spPr>
              <a:xfrm>
                <a:off x="360854" y="746120"/>
                <a:ext cx="11485848" cy="5594032"/>
              </a:xfrm>
            </p:spPr>
            <p:txBody>
              <a:bodyPr/>
              <a:lstStyle/>
              <a:p>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通入</a:t>
                </a:r>
                <a:r>
                  <a:rPr lang="en-US" altLang="zh-CN" sz="2300" b="1">
                    <a:solidFill>
                      <a:srgbClr val="000000"/>
                    </a:solidFill>
                    <a:latin typeface="Times New Roman" panose="02020603050405020304" pitchFamily="18" charset="0"/>
                    <a:ea typeface="宋体" panose="02010600030101010101" pitchFamily="2" charset="-122"/>
                  </a:rPr>
                  <a:t>HCl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的物质的量是</a:t>
                </a:r>
                <a:r>
                  <a:rPr lang="en-US" altLang="zh-CN" sz="2300" b="1">
                    <a:solidFill>
                      <a:srgbClr val="000000"/>
                    </a:solidFill>
                    <a:latin typeface="Times New Roman" panose="02020603050405020304" pitchFamily="18" charset="0"/>
                    <a:ea typeface="宋体" panose="02010600030101010101" pitchFamily="2" charset="-122"/>
                  </a:rPr>
                  <a:t>0</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溶液的溶质为</a:t>
                </a:r>
                <a:r>
                  <a:rPr lang="zh-CN" altLang="zh-CN" sz="2300" b="1">
                    <a:solidFill>
                      <a:srgbClr val="000000"/>
                    </a:solidFill>
                    <a:ea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sz="2300" b="1">
                    <a:solidFill>
                      <a:srgbClr val="000000"/>
                    </a:solidFill>
                    <a:ea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是弱电解质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主要以电解质分子存在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电离产生的</a:t>
                </a:r>
                <a:r>
                  <a:rPr lang="en-US" altLang="zh-CN" sz="2300" b="1">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OH</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的浓度远小于电解质分子的浓度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溶液中除</a:t>
                </a:r>
                <a:r>
                  <a:rPr lang="zh-CN" altLang="zh-CN" sz="2300" b="1">
                    <a:solidFill>
                      <a:srgbClr val="000000"/>
                    </a:solidFill>
                    <a:ea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电离产生的</a:t>
                </a:r>
                <a:r>
                  <a:rPr lang="en-US" altLang="zh-CN" sz="2300" b="1">
                    <a:solidFill>
                      <a:srgbClr val="000000"/>
                    </a:solidFill>
                    <a:latin typeface="Times New Roman" panose="02020603050405020304" pitchFamily="18" charset="0"/>
                    <a:ea typeface="宋体" panose="02010600030101010101" pitchFamily="2" charset="-122"/>
                  </a:rPr>
                  <a:t>OH</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还存在</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en-US" altLang="zh-CN" sz="2300" b="1">
                    <a:solidFill>
                      <a:srgbClr val="000000"/>
                    </a:solidFill>
                    <a:latin typeface="Times New Roman" panose="02020603050405020304" pitchFamily="18" charset="0"/>
                    <a:ea typeface="楷体" panose="02010609060101010101" pitchFamily="49" charset="-122"/>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电离产生的</a:t>
                </a:r>
                <a:r>
                  <a:rPr lang="en-US" altLang="zh-CN" sz="2300" b="1">
                    <a:solidFill>
                      <a:srgbClr val="000000"/>
                    </a:solidFill>
                    <a:latin typeface="Times New Roman" panose="02020603050405020304" pitchFamily="18" charset="0"/>
                    <a:ea typeface="宋体" panose="02010600030101010101" pitchFamily="2" charset="-122"/>
                  </a:rPr>
                  <a:t>OH</a:t>
                </a:r>
                <a:r>
                  <a:rPr lang="zh-CN" altLang="zh-CN" sz="2300" b="1" baseline="30000">
                    <a:solidFill>
                      <a:srgbClr val="000000"/>
                    </a:solidFill>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故溶液中离子浓度大小关系为</a:t>
                </a:r>
                <a:r>
                  <a:rPr lang="zh-CN" altLang="zh-CN" sz="2300" b="1">
                    <a:solidFill>
                      <a:srgbClr val="000000"/>
                    </a:solidFill>
                    <a:ea typeface="Times New Roman" panose="02020603050405020304" pitchFamily="18" charset="0"/>
                  </a:rPr>
                  <a:t> </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300" b="1">
                            <a:solidFill>
                              <a:srgbClr val="000000"/>
                            </a:solidFill>
                            <a:latin typeface="Times New Roman" panose="02020603050405020304" pitchFamily="18" charset="0"/>
                            <a:ea typeface="宋体" panose="02010600030101010101" pitchFamily="2" charset="-122"/>
                          </a:rPr>
                          <m:t>·</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A</a:t>
                </a:r>
                <a:r>
                  <a:rPr lang="en-US" altLang="zh-CN" sz="2300" b="1">
                    <a:solidFill>
                      <a:srgbClr val="000000"/>
                    </a:solidFill>
                    <a:latin typeface="Times New Roman" panose="02020603050405020304" pitchFamily="18" charset="0"/>
                    <a:ea typeface="楷体" panose="02010609060101010101" pitchFamily="49" charset="-122"/>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en-US" altLang="zh-CN" sz="2300" b="1" i="1">
                    <a:solidFill>
                      <a:srgbClr val="000000"/>
                    </a:solidFill>
                    <a:latin typeface="Times New Roman" panose="02020603050405020304" pitchFamily="18" charset="0"/>
                    <a:ea typeface="宋体" panose="02010600030101010101" pitchFamily="2" charset="-122"/>
                  </a:rPr>
                  <a:t>n</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300" b="1">
                            <a:solidFill>
                              <a:srgbClr val="000000"/>
                            </a:solidFill>
                            <a:latin typeface="Times New Roman" panose="02020603050405020304" pitchFamily="18" charset="0"/>
                            <a:ea typeface="宋体" panose="02010600030101010101" pitchFamily="2" charset="-122"/>
                          </a:rPr>
                          <m:t>·</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0.2</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en-US" altLang="zh-CN" sz="2300" b="1">
                    <a:solidFill>
                      <a:srgbClr val="000000"/>
                    </a:solidFill>
                    <a:latin typeface="Times New Roman" panose="02020603050405020304" pitchFamily="18" charset="0"/>
                    <a:ea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L</a:t>
                </a:r>
                <a:r>
                  <a:rPr lang="zh-CN" altLang="zh-CN" sz="2300" b="1" baseline="30000">
                    <a:solidFill>
                      <a:srgbClr val="000000"/>
                    </a:solidFill>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rPr>
                  <a:t>1</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0.1</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L</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0.02</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当通入</a:t>
                </a:r>
                <a:r>
                  <a:rPr lang="zh-CN" altLang="zh-CN" sz="2300" b="1">
                    <a:solidFill>
                      <a:srgbClr val="000000"/>
                    </a:solidFill>
                    <a:ea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rPr>
                  <a:t>HCl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a:t>
                </a:r>
                <a:r>
                  <a:rPr lang="en-US" altLang="zh-CN" sz="2300" b="1" i="1">
                    <a:solidFill>
                      <a:srgbClr val="000000"/>
                    </a:solidFill>
                    <a:latin typeface="Times New Roman" panose="02020603050405020304" pitchFamily="18" charset="0"/>
                    <a:ea typeface="宋体" panose="02010600030101010101" pitchFamily="2" charset="-122"/>
                  </a:rPr>
                  <a:t>n</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HCl</a:t>
                </a:r>
                <a:r>
                  <a:rPr lang="en-US" altLang="zh-CN" sz="2300" b="1">
                    <a:solidFill>
                      <a:srgbClr val="000000"/>
                    </a:solidFill>
                    <a:latin typeface="宋体" panose="02010600030101010101" pitchFamily="2" charset="-122"/>
                    <a:cs typeface="Times New Roman" panose="02020603050405020304" pitchFamily="18" charset="0"/>
                  </a:rPr>
                  <a:t>)</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0.005</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0.02</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二者发生反应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ea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HCl</a:t>
                </a:r>
                <a14:m>
                  <m:oMath xmlns:m="http://schemas.openxmlformats.org/officeDocument/2006/math">
                    <m:f>
                      <m:fPr>
                        <m:ctrlPr>
                          <a:rPr lang="zh-CN" altLang="zh-CN" sz="2300" b="1" i="1">
                            <a:latin typeface="Cambria Math" panose="02040503050406030204" pitchFamily="18" charset="0"/>
                            <a:ea typeface="Cambria Math" panose="02040503050406030204" pitchFamily="18" charset="0"/>
                          </a:rPr>
                        </m:ctrlPr>
                      </m:fPr>
                      <m:num>
                        <m:bar>
                          <m:barPr>
                            <m:ctrlPr>
                              <a:rPr lang="zh-CN" altLang="zh-CN" sz="2300" b="1" i="1">
                                <a:latin typeface="Cambria Math" panose="02040503050406030204" pitchFamily="18" charset="0"/>
                                <a:ea typeface="Cambria Math" panose="020405030504060302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4</a:t>
                </a:r>
                <a:r>
                  <a:rPr lang="en-US" altLang="zh-CN" sz="2300" b="1">
                    <a:solidFill>
                      <a:srgbClr val="000000"/>
                    </a:solidFill>
                    <a:latin typeface="Times New Roman" panose="02020603050405020304" pitchFamily="18" charset="0"/>
                    <a:ea typeface="宋体" panose="02010600030101010101" pitchFamily="2" charset="-122"/>
                  </a:rPr>
                  <a:t>Cl</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二者反应的物质的量的比是</a:t>
                </a:r>
                <a:r>
                  <a:rPr lang="en-US" altLang="zh-CN" sz="2300" b="1">
                    <a:solidFill>
                      <a:srgbClr val="000000"/>
                    </a:solidFill>
                    <a:latin typeface="Times New Roman" panose="02020603050405020304" pitchFamily="18" charset="0"/>
                    <a:ea typeface="宋体" panose="02010600030101010101" pitchFamily="2" charset="-122"/>
                  </a:rPr>
                  <a:t>1</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
                      <m:sSubPr>
                        <m:ctrlPr>
                          <a:rPr lang="zh-CN" altLang="zh-CN" sz="2300" b="1" i="1">
                            <a:latin typeface="Cambria Math" panose="02040503050406030204" pitchFamily="18" charset="0"/>
                            <a:ea typeface="Cambria Math" panose="02040503050406030204" pitchFamily="18" charset="0"/>
                          </a:rPr>
                        </m:ctrlPr>
                      </m:sSubPr>
                      <m:e>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300" b="1">
                                <a:solidFill>
                                  <a:srgbClr val="000000"/>
                                </a:solidFill>
                                <a:latin typeface="Times New Roman" panose="02020603050405020304" pitchFamily="18" charset="0"/>
                                <a:ea typeface="宋体" panose="02010600030101010101" pitchFamily="2" charset="-122"/>
                              </a:rPr>
                              <m:t>·</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e>
                      <m:sub>
                        <m:r>
                          <m:rPr>
                            <m:nor/>
                          </m:rP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过量</m:t>
                        </m:r>
                      </m:sub>
                    </m:sSub>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0.02</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0.005</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0.015</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反应后混合溶液中</a:t>
                </a:r>
                <a:r>
                  <a:rPr lang="en-US" altLang="zh-CN" sz="2300" b="1" i="1">
                    <a:solidFill>
                      <a:srgbClr val="000000"/>
                    </a:solidFill>
                    <a:latin typeface="Times New Roman" panose="02020603050405020304" pitchFamily="18" charset="0"/>
                    <a:ea typeface="宋体" panose="02010600030101010101" pitchFamily="2" charset="-122"/>
                  </a:rPr>
                  <a:t>n</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Times New Roman" panose="02020603050405020304" pitchFamily="18" charset="0"/>
                    <a:ea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en-US" altLang="zh-CN" sz="2300" b="1" baseline="-25000">
                    <a:solidFill>
                      <a:srgbClr val="000000"/>
                    </a:solidFill>
                    <a:latin typeface="Times New Roman" panose="02020603050405020304" pitchFamily="18" charset="0"/>
                    <a:ea typeface="宋体" panose="02010600030101010101" pitchFamily="2" charset="-122"/>
                  </a:rPr>
                  <a:t>2</a:t>
                </a:r>
                <a:r>
                  <a:rPr lang="en-US" altLang="zh-CN" sz="2300" b="1">
                    <a:solidFill>
                      <a:srgbClr val="000000"/>
                    </a:solidFill>
                    <a:latin typeface="Times New Roman" panose="02020603050405020304" pitchFamily="18" charset="0"/>
                    <a:ea typeface="宋体" panose="02010600030101010101" pitchFamily="2" charset="-122"/>
                  </a:rPr>
                  <a:t>O</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n</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NH</a:t>
                </a:r>
                <a:r>
                  <a:rPr lang="en-US" altLang="zh-CN" sz="2300" b="1" baseline="-25000">
                    <a:solidFill>
                      <a:srgbClr val="000000"/>
                    </a:solidFill>
                    <a:latin typeface="Times New Roman" panose="02020603050405020304" pitchFamily="18" charset="0"/>
                    <a:ea typeface="宋体" panose="02010600030101010101" pitchFamily="2" charset="-122"/>
                  </a:rPr>
                  <a:t>4</a:t>
                </a:r>
                <a:r>
                  <a:rPr lang="en-US" altLang="zh-CN" sz="2300" b="1">
                    <a:solidFill>
                      <a:srgbClr val="000000"/>
                    </a:solidFill>
                    <a:latin typeface="Times New Roman" panose="02020603050405020304" pitchFamily="18" charset="0"/>
                    <a:ea typeface="宋体" panose="02010600030101010101" pitchFamily="2" charset="-122"/>
                  </a:rPr>
                  <a:t>Cl</a:t>
                </a:r>
                <a:r>
                  <a:rPr lang="en-US" altLang="zh-CN" sz="2300" b="1">
                    <a:solidFill>
                      <a:srgbClr val="000000"/>
                    </a:solidFill>
                    <a:latin typeface="宋体" panose="02010600030101010101" pitchFamily="2" charset="-122"/>
                    <a:cs typeface="Times New Roman" panose="02020603050405020304" pitchFamily="18" charset="0"/>
                  </a:rPr>
                  <a:t>)</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0.015</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0.005</a:t>
                </a:r>
                <a:r>
                  <a:rPr lang="en-US" altLang="zh-CN" sz="2300" b="1">
                    <a:solidFill>
                      <a:srgbClr val="000000"/>
                    </a:solidFill>
                    <a:latin typeface="Times New Roman" panose="02020603050405020304" pitchFamily="18" charset="0"/>
                    <a:ea typeface="楷体" panose="02010609060101010101" pitchFamily="49" charset="-122"/>
                  </a:rPr>
                  <a:t> </a:t>
                </a:r>
                <a:r>
                  <a:rPr lang="en-US" altLang="zh-CN" sz="2300" b="1">
                    <a:solidFill>
                      <a:srgbClr val="000000"/>
                    </a:solidFill>
                    <a:latin typeface="Times New Roman" panose="02020603050405020304" pitchFamily="18" charset="0"/>
                    <a:ea typeface="宋体" panose="02010600030101010101" pitchFamily="2" charset="-122"/>
                  </a:rPr>
                  <a:t>mol</a:t>
                </a:r>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3</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根据电荷守恒可得</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根据元素守恒可得</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300" b="1">
                            <a:solidFill>
                              <a:srgbClr val="000000"/>
                            </a:solidFill>
                            <a:latin typeface="Times New Roman" panose="02020603050405020304" pitchFamily="18" charset="0"/>
                            <a:ea typeface="宋体" panose="02010600030101010101" pitchFamily="2" charset="-122"/>
                          </a:rPr>
                          <m:t>·</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4</a:t>
                </a:r>
                <a:r>
                  <a:rPr lang="en-US" altLang="zh-CN" sz="2300" b="1" i="1">
                    <a:solidFill>
                      <a:srgbClr val="000000"/>
                    </a:solidFill>
                    <a:latin typeface="Times New Roman" panose="02020603050405020304" pitchFamily="18" charset="0"/>
                    <a:ea typeface="宋体" panose="02010600030101010101" pitchFamily="2" charset="-122"/>
                  </a:rPr>
                  <a:t>c</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Cl</a:t>
                </a:r>
                <a:r>
                  <a:rPr lang="zh-CN" altLang="zh-CN" sz="2300" b="1" baseline="30000">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将两个式子联立可得</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300" b="1">
                            <a:solidFill>
                              <a:srgbClr val="000000"/>
                            </a:solidFill>
                            <a:latin typeface="Times New Roman" panose="02020603050405020304" pitchFamily="18" charset="0"/>
                            <a:ea typeface="宋体" panose="02010600030101010101" pitchFamily="2" charset="-122"/>
                          </a:rPr>
                          <m:t>·</m:t>
                        </m:r>
                        <m:sSub>
                          <m:sSubPr>
                            <m:ctrlPr>
                              <a:rPr lang="zh-CN" altLang="zh-CN" sz="2300" b="1" i="1">
                                <a:latin typeface="Cambria Math" panose="02040503050406030204" pitchFamily="18" charset="0"/>
                                <a:ea typeface="Cambria Math" panose="020405030504060302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4</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3</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sz="2300" b="1" i="1">
                                <a:latin typeface="Cambria Math" panose="02040503050406030204" pitchFamily="18" charset="0"/>
                                <a:ea typeface="Cambria Math" panose="020405030504060302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4</a:t>
                </a:r>
                <a:r>
                  <a:rPr lang="en-US" altLang="zh-CN" sz="2300" b="1" i="1">
                    <a:solidFill>
                      <a:srgbClr val="000000"/>
                    </a:solidFill>
                    <a:latin typeface="Times New Roman" panose="02020603050405020304" pitchFamily="18" charset="0"/>
                    <a:ea typeface="宋体" panose="02010600030101010101" pitchFamily="2" charset="-122"/>
                  </a:rPr>
                  <a:t>c</a:t>
                </a:r>
                <a14:m>
                  <m:oMath xmlns:m="http://schemas.openxmlformats.org/officeDocument/2006/math">
                    <m:d>
                      <m:dPr>
                        <m:ctrlPr>
                          <a:rPr lang="zh-CN" altLang="zh-CN" sz="2300" b="1" i="1">
                            <a:latin typeface="Cambria Math" panose="02040503050406030204" pitchFamily="18" charset="0"/>
                            <a:ea typeface="Cambria Math" panose="02040503050406030204" pitchFamily="18" charset="0"/>
                          </a:rPr>
                        </m:ctrlPr>
                      </m:dPr>
                      <m:e>
                        <m:sSup>
                          <m:sSupPr>
                            <m:ctrlPr>
                              <a:rPr lang="zh-CN" altLang="zh-CN" sz="2300" b="1" i="1">
                                <a:latin typeface="Cambria Math" panose="02040503050406030204" pitchFamily="18" charset="0"/>
                                <a:ea typeface="Cambria Math" panose="020405030504060302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2300"/>
              </a:p>
            </p:txBody>
          </p:sp>
        </mc:Choice>
        <mc:Fallback xmlns="">
          <p:sp>
            <p:nvSpPr>
              <p:cNvPr id="3" name="内容占位符 2">
                <a:extLst>
                  <a:ext uri="{FF2B5EF4-FFF2-40B4-BE49-F238E27FC236}">
                    <a16:creationId xmlns:a16="http://schemas.microsoft.com/office/drawing/2014/main" id="{9D0F9129-D3F3-FC00-724B-1BA430040A7B}"/>
                  </a:ext>
                </a:extLst>
              </p:cNvPr>
              <p:cNvSpPr>
                <a:spLocks noGrp="1" noRot="1" noChangeAspect="1" noMove="1" noResize="1" noEditPoints="1" noAdjustHandles="1" noChangeArrowheads="1" noChangeShapeType="1" noTextEdit="1"/>
              </p:cNvSpPr>
              <p:nvPr>
                <p:ph idx="1"/>
              </p:nvPr>
            </p:nvSpPr>
            <p:spPr>
              <a:xfrm>
                <a:off x="360854" y="746120"/>
                <a:ext cx="11485848" cy="5594032"/>
              </a:xfrm>
              <a:blipFill>
                <a:blip r:embed="rId2"/>
                <a:stretch>
                  <a:fillRect l="-743" r="-3344" b="-1416"/>
                </a:stretch>
              </a:blipFill>
            </p:spPr>
            <p:txBody>
              <a:bodyPr/>
              <a:lstStyle/>
              <a:p>
                <a:r>
                  <a:rPr lang="zh-CN" altLang="en-US">
                    <a:noFill/>
                  </a:rPr>
                  <a:t> </a:t>
                </a:r>
              </a:p>
            </p:txBody>
          </p:sp>
        </mc:Fallback>
      </mc:AlternateContent>
      <p:pic>
        <p:nvPicPr>
          <p:cNvPr id="8" name="图片 7"/>
          <p:cNvPicPr>
            <a:picLocks noChangeAspect="1"/>
          </p:cNvPicPr>
          <p:nvPr/>
        </p:nvPicPr>
        <p:blipFill>
          <a:blip r:embed="rId3"/>
          <a:stretch>
            <a:fillRect/>
          </a:stretch>
        </p:blipFill>
        <p:spPr>
          <a:xfrm>
            <a:off x="487208" y="845338"/>
            <a:ext cx="1034406" cy="468411"/>
          </a:xfrm>
          <a:prstGeom prst="rect">
            <a:avLst/>
          </a:prstGeom>
        </p:spPr>
      </p:pic>
    </p:spTree>
    <p:extLst>
      <p:ext uri="{BB962C8B-B14F-4D97-AF65-F5344CB8AC3E}">
        <p14:creationId xmlns:p14="http://schemas.microsoft.com/office/powerpoint/2010/main" val="3893537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35481"/>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当通入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的物质的量是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剩余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溶液为等物质的量的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的混合溶液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根据电荷守恒可得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根据元素守恒可知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将两式联立可得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当通入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二者恰好反应产生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其物质的量是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是强酸弱碱盐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发生水解反应产生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但盐水解程度是微弱的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盐电离产生的离子浓度远大于弱电解质产生的离子浓度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盐水解产生的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的浓度远小于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35481"/>
              </a:xfrm>
              <a:blipFill>
                <a:blip r:embed="rId2"/>
                <a:stretch>
                  <a:fillRect l="-796" r="-849" b="-193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372386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07130"/>
            <a:ext cx="11485848" cy="3429982"/>
          </a:xfrm>
          <a:prstGeom prst="rect">
            <a:avLst/>
          </a:prstGeom>
        </p:spPr>
      </p:pic>
      <p:pic>
        <p:nvPicPr>
          <p:cNvPr id="2" name="图片 1"/>
          <p:cNvPicPr>
            <a:picLocks noChangeAspect="1"/>
          </p:cNvPicPr>
          <p:nvPr/>
        </p:nvPicPr>
        <p:blipFill>
          <a:blip r:embed="rId3"/>
          <a:stretch>
            <a:fillRect/>
          </a:stretch>
        </p:blipFill>
        <p:spPr>
          <a:xfrm>
            <a:off x="487208" y="997188"/>
            <a:ext cx="2039559" cy="497670"/>
          </a:xfrm>
          <a:prstGeom prst="rect">
            <a:avLst/>
          </a:prstGeom>
        </p:spPr>
      </p:pic>
      <p:sp>
        <p:nvSpPr>
          <p:cNvPr id="4" name="内容占位符 3">
            <a:extLst>
              <a:ext uri="{FF2B5EF4-FFF2-40B4-BE49-F238E27FC236}">
                <a16:creationId xmlns:a16="http://schemas.microsoft.com/office/drawing/2014/main" id="{8E6B290C-723A-2F73-BFA6-D99DFAC3ACDB}"/>
              </a:ext>
            </a:extLst>
          </p:cNvPr>
          <p:cNvSpPr>
            <a:spLocks noGrp="1"/>
          </p:cNvSpPr>
          <p:nvPr>
            <p:ph idx="1"/>
          </p:nvPr>
        </p:nvSpPr>
        <p:spPr>
          <a:xfrm>
            <a:off x="2468928" y="943224"/>
            <a:ext cx="9319935" cy="576248"/>
          </a:xfrm>
        </p:spPr>
        <p:txBody>
          <a:bodyPr/>
          <a:lstStyle/>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溶液混合后粒子浓度大小比较的解题步骤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KD515.EPS" descr="id:2147494981;FounderCES"/>
          <p:cNvPicPr/>
          <p:nvPr/>
        </p:nvPicPr>
        <p:blipFill>
          <a:blip r:embed="rId4"/>
          <a:stretch>
            <a:fillRect/>
          </a:stretch>
        </p:blipFill>
        <p:spPr>
          <a:xfrm>
            <a:off x="3358902" y="1583378"/>
            <a:ext cx="5395303" cy="2664296"/>
          </a:xfrm>
          <a:prstGeom prst="rect">
            <a:avLst/>
          </a:prstGeom>
        </p:spPr>
      </p:pic>
    </p:spTree>
    <p:extLst>
      <p:ext uri="{BB962C8B-B14F-4D97-AF65-F5344CB8AC3E}">
        <p14:creationId xmlns:p14="http://schemas.microsoft.com/office/powerpoint/2010/main" val="2719336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a:extLst>
                  <a:ext uri="{FF2B5EF4-FFF2-40B4-BE49-F238E27FC236}">
                    <a16:creationId xmlns:a16="http://schemas.microsoft.com/office/drawing/2014/main" id="{4D32677E-A58A-4DAA-012B-ECFEC6351793}"/>
                  </a:ext>
                </a:extLst>
              </p:cNvPr>
              <p:cNvSpPr>
                <a:spLocks noGrp="1"/>
              </p:cNvSpPr>
              <p:nvPr>
                <p:ph idx="1"/>
              </p:nvPr>
            </p:nvSpPr>
            <p:spPr>
              <a:xfrm>
                <a:off x="360854" y="746120"/>
                <a:ext cx="11485848" cy="3314690"/>
              </a:xfrm>
            </p:spPr>
            <p:txBody>
              <a:bodyPr/>
              <a:lstStyle/>
              <a:p>
                <a:pPr hangingPunct="0"/>
                <a:r>
                  <a:rPr lang="en-US"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水解</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方程式的书写</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盐类的水解程度一般很小，水解时通常不生成沉淀或气体，书写水解的离子</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，一般用</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3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连接，产物不标</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3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多元弱酸的酸根阴离子</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分步水解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以第一步为主</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3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3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多元弱碱的阳离子</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分步水解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一步书写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3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3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a:extLst>
                  <a:ext uri="{FF2B5EF4-FFF2-40B4-BE49-F238E27FC236}">
                    <a16:creationId xmlns:a16="http://schemas.microsoft.com/office/drawing/2014/main" id="{4D32677E-A58A-4DAA-012B-ECFEC6351793}"/>
                  </a:ext>
                </a:extLst>
              </p:cNvPr>
              <p:cNvSpPr>
                <a:spLocks noGrp="1" noRot="1" noChangeAspect="1" noMove="1" noResize="1" noEditPoints="1" noAdjustHandles="1" noChangeArrowheads="1" noChangeShapeType="1" noTextEdit="1"/>
              </p:cNvSpPr>
              <p:nvPr>
                <p:ph idx="1"/>
              </p:nvPr>
            </p:nvSpPr>
            <p:spPr>
              <a:xfrm>
                <a:off x="360854" y="746120"/>
                <a:ext cx="11485848" cy="3314690"/>
              </a:xfrm>
              <a:blipFill>
                <a:blip r:embed="rId2"/>
                <a:stretch>
                  <a:fillRect l="-743" r="-3238" b="-1103"/>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41079" y="853158"/>
            <a:ext cx="1512168" cy="476810"/>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EEC5A-C123-433F-11F0-A95A33BDD6CB}"/>
            </a:ext>
          </a:extLst>
        </p:cNvPr>
        <p:cNvGrpSpPr/>
        <p:nvPr/>
      </p:nvGrpSpPr>
      <p:grpSpPr>
        <a:xfrm>
          <a:off x="0" y="0"/>
          <a:ext cx="0" cy="0"/>
          <a:chOff x="0" y="0"/>
          <a:chExt cx="0" cy="0"/>
        </a:xfrm>
      </p:grpSpPr>
      <p:pic>
        <p:nvPicPr>
          <p:cNvPr id="4" name="图片 3">
            <a:extLst>
              <a:ext uri="{FF2B5EF4-FFF2-40B4-BE49-F238E27FC236}">
                <a16:creationId xmlns:a16="http://schemas.microsoft.com/office/drawing/2014/main" id="{1AB8EF75-29CA-3CCE-BB54-9CDD672158C2}"/>
              </a:ext>
            </a:extLst>
          </p:cNvPr>
          <p:cNvPicPr>
            <a:picLocks noChangeAspect="1"/>
          </p:cNvPicPr>
          <p:nvPr/>
        </p:nvPicPr>
        <p:blipFill>
          <a:blip r:embed="rId2"/>
          <a:stretch>
            <a:fillRect/>
          </a:stretch>
        </p:blipFill>
        <p:spPr>
          <a:xfrm>
            <a:off x="360854" y="957246"/>
            <a:ext cx="11485848" cy="4489371"/>
          </a:xfrm>
          <a:prstGeom prst="rect">
            <a:avLst/>
          </a:prstGeom>
        </p:spPr>
      </p:pic>
      <mc:AlternateContent xmlns:mc="http://schemas.openxmlformats.org/markup-compatibility/2006">
        <mc:Choice xmlns:a14="http://schemas.microsoft.com/office/drawing/2010/main" Requires="a14">
          <p:sp>
            <p:nvSpPr>
              <p:cNvPr id="5" name="内容占位符 4">
                <a:extLst>
                  <a:ext uri="{FF2B5EF4-FFF2-40B4-BE49-F238E27FC236}">
                    <a16:creationId xmlns:a16="http://schemas.microsoft.com/office/drawing/2014/main" id="{4FB77D91-2976-E548-C857-BA22AC56379E}"/>
                  </a:ext>
                </a:extLst>
              </p:cNvPr>
              <p:cNvSpPr>
                <a:spLocks noGrp="1"/>
              </p:cNvSpPr>
              <p:nvPr>
                <p:ph idx="1"/>
              </p:nvPr>
            </p:nvSpPr>
            <p:spPr>
              <a:xfrm>
                <a:off x="360854" y="951008"/>
                <a:ext cx="11485848" cy="4286623"/>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弱酸弱碱盐中阴、阳离子相互促进水解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等组成的盐虽然相互促进水解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但水解程度较小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书写时仍用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表示。如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等组成的盐相互促进水解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生成气体和沉淀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书写时用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需要标注生成物状态。如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一般要有弱碱沉淀生成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a:extLst>
                  <a:ext uri="{FF2B5EF4-FFF2-40B4-BE49-F238E27FC236}">
                    <a16:creationId xmlns:a16="http://schemas.microsoft.com/office/drawing/2014/main" id="{4FB77D91-2976-E548-C857-BA22AC56379E}"/>
                  </a:ext>
                </a:extLst>
              </p:cNvPr>
              <p:cNvSpPr>
                <a:spLocks noGrp="1" noRot="1" noChangeAspect="1" noMove="1" noResize="1" noEditPoints="1" noAdjustHandles="1" noChangeArrowheads="1" noChangeShapeType="1" noTextEdit="1"/>
              </p:cNvSpPr>
              <p:nvPr>
                <p:ph idx="1"/>
              </p:nvPr>
            </p:nvSpPr>
            <p:spPr>
              <a:xfrm>
                <a:off x="360854" y="951008"/>
                <a:ext cx="11485848" cy="4286623"/>
              </a:xfrm>
              <a:blipFill>
                <a:blip r:embed="rId3"/>
                <a:stretch>
                  <a:fillRect l="-796" r="-849"/>
                </a:stretch>
              </a:blipFill>
            </p:spPr>
            <p:txBody>
              <a:bodyPr/>
              <a:lstStyle/>
              <a:p>
                <a:r>
                  <a:rPr lang="zh-CN" altLang="en-US">
                    <a:noFill/>
                  </a:rPr>
                  <a:t> </a:t>
                </a:r>
              </a:p>
            </p:txBody>
          </p:sp>
        </mc:Fallback>
      </mc:AlternateContent>
      <p:pic>
        <p:nvPicPr>
          <p:cNvPr id="6" name="名师点拨.EPS" descr="id:2147492483;FounderCES">
            <a:extLst>
              <a:ext uri="{FF2B5EF4-FFF2-40B4-BE49-F238E27FC236}">
                <a16:creationId xmlns:a16="http://schemas.microsoft.com/office/drawing/2014/main" id="{95D74525-3176-DCB6-EDBF-0BCCF7C7E721}"/>
              </a:ext>
            </a:extLst>
          </p:cNvPr>
          <p:cNvPicPr>
            <a:picLocks noChangeAspect="1"/>
          </p:cNvPicPr>
          <p:nvPr/>
        </p:nvPicPr>
        <p:blipFill>
          <a:blip r:embed="rId4"/>
          <a:stretch>
            <a:fillRect/>
          </a:stretch>
        </p:blipFill>
        <p:spPr>
          <a:xfrm>
            <a:off x="478582" y="970264"/>
            <a:ext cx="1997250" cy="467071"/>
          </a:xfrm>
          <a:prstGeom prst="rect">
            <a:avLst/>
          </a:prstGeom>
        </p:spPr>
      </p:pic>
    </p:spTree>
    <p:extLst>
      <p:ext uri="{BB962C8B-B14F-4D97-AF65-F5344CB8AC3E}">
        <p14:creationId xmlns:p14="http://schemas.microsoft.com/office/powerpoint/2010/main" val="3650673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AE26902-1E27-EFE3-E62D-CF9903AE4EDD}"/>
              </a:ext>
            </a:extLst>
          </p:cNvPr>
          <p:cNvSpPr>
            <a:spLocks noGrp="1"/>
          </p:cNvSpPr>
          <p:nvPr>
            <p:ph idx="1"/>
          </p:nvPr>
        </p:nvSpPr>
        <p:spPr>
          <a:xfrm>
            <a:off x="360854" y="746120"/>
            <a:ext cx="11485848" cy="2862322"/>
          </a:xfrm>
        </p:spPr>
        <p:txBody>
          <a:bodyPr/>
          <a:lstStyle/>
          <a:p>
            <a:pPr indent="1527175" hangingPunct="0"/>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影响盐类水解的主要因素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反应物的性质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盐类水解程度的大小，主要是由盐的性质决定的。生成盐的弱酸酸性越弱，即越难电离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电离常数越小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，该盐的水解程度越大。同理，生成盐的弱碱碱性越弱，即越难电离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电离常数越小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，该盐的水解程度越大。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1177;FounderCES"/>
          <p:cNvPicPr/>
          <p:nvPr/>
        </p:nvPicPr>
        <p:blipFill>
          <a:blip r:embed="rId2"/>
          <a:stretch>
            <a:fillRect/>
          </a:stretch>
        </p:blipFill>
        <p:spPr>
          <a:xfrm>
            <a:off x="432950" y="908720"/>
            <a:ext cx="1445895" cy="384175"/>
          </a:xfrm>
          <a:prstGeom prst="rect">
            <a:avLst/>
          </a:prstGeom>
        </p:spPr>
      </p:pic>
    </p:spTree>
    <p:extLst>
      <p:ext uri="{BB962C8B-B14F-4D97-AF65-F5344CB8AC3E}">
        <p14:creationId xmlns:p14="http://schemas.microsoft.com/office/powerpoint/2010/main" val="2253891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2D7696-C237-B54A-38A4-1157811201CB}"/>
              </a:ext>
            </a:extLst>
          </p:cNvPr>
          <p:cNvSpPr>
            <a:spLocks noGrp="1"/>
          </p:cNvSpPr>
          <p:nvPr>
            <p:ph idx="1"/>
          </p:nvPr>
        </p:nvSpPr>
        <p:spPr>
          <a:xfrm>
            <a:off x="360854" y="746120"/>
            <a:ext cx="11485848" cy="576248"/>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外因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a:extLst>
              <a:ext uri="{FF2B5EF4-FFF2-40B4-BE49-F238E27FC236}">
                <a16:creationId xmlns:a16="http://schemas.microsoft.com/office/drawing/2014/main" id="{334B20BC-D1BA-E539-941C-51F0967C0A54}"/>
              </a:ext>
            </a:extLst>
          </p:cNvPr>
          <p:cNvGraphicFramePr>
            <a:graphicFrameLocks noGrp="1"/>
          </p:cNvGraphicFramePr>
          <p:nvPr>
            <p:extLst>
              <p:ext uri="{D42A27DB-BD31-4B8C-83A1-F6EECF244321}">
                <p14:modId xmlns:p14="http://schemas.microsoft.com/office/powerpoint/2010/main" val="1032807897"/>
              </p:ext>
            </p:extLst>
          </p:nvPr>
        </p:nvGraphicFramePr>
        <p:xfrm>
          <a:off x="360854" y="1322368"/>
          <a:ext cx="11485848" cy="3618800"/>
        </p:xfrm>
        <a:graphic>
          <a:graphicData uri="http://schemas.openxmlformats.org/drawingml/2006/table">
            <a:tbl>
              <a:tblPr firstRow="1" firstCol="1" bandRow="1"/>
              <a:tblGrid>
                <a:gridCol w="2275180">
                  <a:extLst>
                    <a:ext uri="{9D8B030D-6E8A-4147-A177-3AD203B41FA5}">
                      <a16:colId xmlns:a16="http://schemas.microsoft.com/office/drawing/2014/main" val="2905557802"/>
                    </a:ext>
                  </a:extLst>
                </a:gridCol>
                <a:gridCol w="9210668">
                  <a:extLst>
                    <a:ext uri="{9D8B030D-6E8A-4147-A177-3AD203B41FA5}">
                      <a16:colId xmlns:a16="http://schemas.microsoft.com/office/drawing/2014/main" val="839828146"/>
                    </a:ext>
                  </a:extLst>
                </a:gridCol>
              </a:tblGrid>
              <a:tr h="575358">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加水稀释可促进水解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即盐的浓度越小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水解程度越大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275894036"/>
                  </a:ext>
                </a:extLst>
              </a:tr>
              <a:tr h="575358">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盐的水解吸热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水解程度增大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835535059"/>
                  </a:ext>
                </a:extLst>
              </a:tr>
              <a:tr h="1234042">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外加酸碱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水解显酸性的盐溶液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促进水解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抑制水解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水解显碱性的盐溶液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抑制水解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542052717"/>
                  </a:ext>
                </a:extLst>
              </a:tr>
              <a:tr h="1234042">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外加水解的盐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加入与其水解后酸碱性相反的盐促进其水解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加入与其水解后酸碱性相同的盐抑制其水解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2427843620"/>
                  </a:ext>
                </a:extLst>
              </a:tr>
            </a:tbl>
          </a:graphicData>
        </a:graphic>
      </p:graphicFrame>
    </p:spTree>
    <p:extLst>
      <p:ext uri="{BB962C8B-B14F-4D97-AF65-F5344CB8AC3E}">
        <p14:creationId xmlns:p14="http://schemas.microsoft.com/office/powerpoint/2010/main" val="2018030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489236" y="3652917"/>
            <a:ext cx="1008112" cy="576064"/>
          </a:xfrm>
          <a:prstGeom prst="rect">
            <a:avLst/>
          </a:prstGeom>
        </p:spPr>
      </p:pic>
      <p:pic>
        <p:nvPicPr>
          <p:cNvPr id="2" name="图片 1"/>
          <p:cNvPicPr>
            <a:picLocks noChangeAspect="1"/>
          </p:cNvPicPr>
          <p:nvPr/>
        </p:nvPicPr>
        <p:blipFill>
          <a:blip r:embed="rId2"/>
          <a:stretch>
            <a:fillRect/>
          </a:stretch>
        </p:blipFill>
        <p:spPr>
          <a:xfrm>
            <a:off x="9568842" y="3022830"/>
            <a:ext cx="1008112" cy="576064"/>
          </a:xfrm>
          <a:prstGeom prst="rect">
            <a:avLst/>
          </a:prstGeom>
        </p:spPr>
      </p:pic>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61B3A07E-0037-95A3-2E03-5E6CF2038411}"/>
                  </a:ext>
                </a:extLst>
              </p:cNvPr>
              <p:cNvSpPr>
                <a:spLocks noGrp="1"/>
              </p:cNvSpPr>
              <p:nvPr>
                <p:ph idx="1"/>
              </p:nvPr>
            </p:nvSpPr>
            <p:spPr>
              <a:xfrm>
                <a:off x="360854" y="755912"/>
                <a:ext cx="11485848" cy="5789983"/>
              </a:xfrm>
            </p:spPr>
            <p:txBody>
              <a:bodyPr/>
              <a:lstStyle/>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盐的水解常数</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的关系推导</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表示酸，</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表示碱，</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表示由它们生成的盐。若</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为强碱弱酸盐，水解的离子</a:t>
                </a:r>
                <a:endPar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，反应的平衡常数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。水解达到平衡时，溶液中还存在以下关系：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2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，将上式代入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的表达式，得</a:t>
                </a:r>
                <a:r>
                  <a:rPr lang="en-US" altLang="zh-CN" sz="2200" b="1" i="1"/>
                  <a:t>K</a:t>
                </a:r>
                <a:r>
                  <a:rPr lang="en-US" altLang="zh-CN" sz="2200" b="1" baseline="-25000"/>
                  <a:t>h</a:t>
                </a:r>
                <a:r>
                  <a:rPr lang="zh-CN" altLang="zh-CN" sz="2200" b="1"/>
                  <a:t>＝</a:t>
                </a:r>
                <a14:m>
                  <m:oMath xmlns:m="http://schemas.openxmlformats.org/officeDocument/2006/math">
                    <m:f>
                      <m:fPr>
                        <m:ctrlPr>
                          <a:rPr lang="zh-CN" altLang="zh-CN" sz="2200" b="1" i="1">
                            <a:latin typeface="Cambria Math" panose="02040503050406030204" pitchFamily="18" charset="0"/>
                          </a:rPr>
                        </m:ctrlPr>
                      </m:fPr>
                      <m:num>
                        <m:sSub>
                          <m:sSubPr>
                            <m:ctrlPr>
                              <a:rPr lang="zh-CN" altLang="zh-CN" sz="2200" b="1" i="1">
                                <a:latin typeface="Cambria Math" panose="02040503050406030204" pitchFamily="18" charset="0"/>
                              </a:rPr>
                            </m:ctrlPr>
                          </m:sSubPr>
                          <m:e>
                            <m:r>
                              <a:rPr lang="en-US" altLang="zh-CN" sz="2200" b="1" i="1">
                                <a:latin typeface="Cambria Math" panose="02040503050406030204" pitchFamily="18" charset="0"/>
                              </a:rPr>
                              <m:t>𝑲</m:t>
                            </m:r>
                          </m:e>
                          <m:sub>
                            <m:r>
                              <a:rPr lang="en-US" altLang="zh-CN" sz="2200" b="1" i="1">
                                <a:latin typeface="Cambria Math" panose="02040503050406030204" pitchFamily="18" charset="0"/>
                              </a:rPr>
                              <m:t>𝐰</m:t>
                            </m:r>
                          </m:sub>
                        </m:sSub>
                      </m:num>
                      <m:den>
                        <m:sSub>
                          <m:sSubPr>
                            <m:ctrlPr>
                              <a:rPr lang="zh-CN" altLang="zh-CN" sz="2200" b="1" i="1">
                                <a:latin typeface="Cambria Math" panose="02040503050406030204" pitchFamily="18" charset="0"/>
                              </a:rPr>
                            </m:ctrlPr>
                          </m:sSubPr>
                          <m:e>
                            <m:r>
                              <a:rPr lang="en-US" altLang="zh-CN" sz="2200" b="1" i="1">
                                <a:latin typeface="Cambria Math" panose="02040503050406030204" pitchFamily="18" charset="0"/>
                              </a:rPr>
                              <m:t>𝑲</m:t>
                            </m:r>
                          </m:e>
                          <m:sub>
                            <m:r>
                              <a:rPr lang="en-US" altLang="zh-CN" sz="2200" b="1" i="1">
                                <a:latin typeface="Cambria Math" panose="02040503050406030204" pitchFamily="18" charset="0"/>
                              </a:rPr>
                              <m:t>𝐚</m:t>
                            </m:r>
                          </m:sub>
                        </m:sSub>
                      </m:den>
                    </m:f>
                    <m:r>
                      <a:rPr lang="en-US" altLang="zh-CN" sz="2200" b="1" i="1">
                        <a:latin typeface="Cambria Math" panose="02040503050406030204" pitchFamily="18" charset="0"/>
                      </a:rPr>
                      <m:t> </m:t>
                    </m:r>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强酸弱碱盐的水解平衡常数与弱碱电离常数的关系为</a:t>
                </a:r>
                <a:r>
                  <a:rPr lang="en-US" altLang="zh-CN" sz="2200" b="1" i="1"/>
                  <a:t>K</a:t>
                </a:r>
                <a:r>
                  <a:rPr lang="en-US" altLang="zh-CN" sz="2200" b="1" baseline="-25000"/>
                  <a:t>h</a:t>
                </a:r>
                <a:r>
                  <a:rPr lang="zh-CN" altLang="zh-CN" sz="2200" b="1"/>
                  <a:t>＝</a:t>
                </a:r>
                <a14:m>
                  <m:oMath xmlns:m="http://schemas.openxmlformats.org/officeDocument/2006/math">
                    <m:f>
                      <m:fPr>
                        <m:ctrlPr>
                          <a:rPr lang="zh-CN" altLang="zh-CN" sz="2200" b="1" i="1">
                            <a:latin typeface="Cambria Math" panose="02040503050406030204" pitchFamily="18" charset="0"/>
                          </a:rPr>
                        </m:ctrlPr>
                      </m:fPr>
                      <m:num>
                        <m:sSub>
                          <m:sSubPr>
                            <m:ctrlPr>
                              <a:rPr lang="zh-CN" altLang="zh-CN" sz="2200" b="1" i="1">
                                <a:latin typeface="Cambria Math" panose="02040503050406030204" pitchFamily="18" charset="0"/>
                              </a:rPr>
                            </m:ctrlPr>
                          </m:sSubPr>
                          <m:e>
                            <m:r>
                              <a:rPr lang="en-US" altLang="zh-CN" sz="2200" b="1" i="1">
                                <a:latin typeface="Cambria Math" panose="02040503050406030204" pitchFamily="18" charset="0"/>
                              </a:rPr>
                              <m:t>𝑲</m:t>
                            </m:r>
                          </m:e>
                          <m:sub>
                            <m:r>
                              <a:rPr lang="en-US" altLang="zh-CN" sz="2200" b="1" i="1">
                                <a:latin typeface="Cambria Math" panose="02040503050406030204" pitchFamily="18" charset="0"/>
                              </a:rPr>
                              <m:t>𝐰</m:t>
                            </m:r>
                          </m:sub>
                        </m:sSub>
                      </m:num>
                      <m:den>
                        <m:sSub>
                          <m:sSubPr>
                            <m:ctrlPr>
                              <a:rPr lang="zh-CN" altLang="zh-CN" sz="2200" b="1" i="1">
                                <a:latin typeface="Cambria Math" panose="02040503050406030204" pitchFamily="18" charset="0"/>
                              </a:rPr>
                            </m:ctrlPr>
                          </m:sSubPr>
                          <m:e>
                            <m:r>
                              <a:rPr lang="en-US" altLang="zh-CN" sz="2200" b="1" i="1">
                                <a:latin typeface="Cambria Math" panose="02040503050406030204" pitchFamily="18" charset="0"/>
                              </a:rPr>
                              <m:t>𝑲</m:t>
                            </m:r>
                          </m:e>
                          <m:sub>
                            <m:r>
                              <a:rPr lang="en-US" altLang="zh-CN" sz="2200" b="1" i="1">
                                <a:latin typeface="Cambria Math" panose="02040503050406030204" pitchFamily="18" charset="0"/>
                              </a:rPr>
                              <m:t>𝐛</m:t>
                            </m:r>
                          </m:sub>
                        </m:sSub>
                      </m:den>
                    </m:f>
                    <m:r>
                      <a:rPr lang="en-US" altLang="zh-CN" sz="2200" b="1" i="1">
                        <a:latin typeface="Cambria Math" panose="02040503050406030204" pitchFamily="18" charset="0"/>
                      </a:rPr>
                      <m:t> </m:t>
                    </m:r>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上述两个关系式表明，弱酸或弱碱的电离常数越小</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酸性或碱性越弱</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，其生成的盐水解的程度就越大。</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r>
                  <a:rPr lang="en-US" altLang="zh-CN" sz="2200"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越大，水解程度越大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是化学平衡常数的一种</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只与温度有关</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与盐溶液的浓度无关，一般温度升高，</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a:extLst>
                  <a:ext uri="{FF2B5EF4-FFF2-40B4-BE49-F238E27FC236}">
                    <a16:creationId xmlns:a16="http://schemas.microsoft.com/office/drawing/2014/main" id="{61B3A07E-0037-95A3-2E03-5E6CF2038411}"/>
                  </a:ext>
                </a:extLst>
              </p:cNvPr>
              <p:cNvSpPr>
                <a:spLocks noGrp="1" noRot="1" noChangeAspect="1" noMove="1" noResize="1" noEditPoints="1" noAdjustHandles="1" noChangeArrowheads="1" noChangeShapeType="1" noTextEdit="1"/>
              </p:cNvSpPr>
              <p:nvPr>
                <p:ph idx="1"/>
              </p:nvPr>
            </p:nvSpPr>
            <p:spPr>
              <a:xfrm>
                <a:off x="360854" y="755912"/>
                <a:ext cx="11485848" cy="5789983"/>
              </a:xfrm>
              <a:blipFill>
                <a:blip r:embed="rId3"/>
                <a:stretch>
                  <a:fillRect l="-690" r="-690" b="-126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69640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165A880-1678-B245-039E-0570F20028A0}"/>
              </a:ext>
            </a:extLst>
          </p:cNvPr>
          <p:cNvSpPr>
            <a:spLocks noGrp="1"/>
          </p:cNvSpPr>
          <p:nvPr>
            <p:ph idx="1"/>
          </p:nvPr>
        </p:nvSpPr>
        <p:spPr>
          <a:xfrm>
            <a:off x="360854" y="710952"/>
            <a:ext cx="11485848" cy="1000467"/>
          </a:xfrm>
        </p:spPr>
        <p:txBody>
          <a:bodyPr/>
          <a:lstStyle/>
          <a:p>
            <a:pPr hangingPunct="0"/>
            <a:r>
              <a:rPr lang="en-US" altLang="zh-CN" sz="21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1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盐类水解的应用</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利用水解</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点4.EPS" descr="id:2147491198;FounderCES"/>
          <p:cNvPicPr/>
          <p:nvPr/>
        </p:nvPicPr>
        <p:blipFill>
          <a:blip r:embed="rId2"/>
          <a:stretch>
            <a:fillRect/>
          </a:stretch>
        </p:blipFill>
        <p:spPr>
          <a:xfrm>
            <a:off x="478582" y="836712"/>
            <a:ext cx="1252185" cy="336801"/>
          </a:xfrm>
          <a:prstGeom prst="rect">
            <a:avLst/>
          </a:prstGeom>
        </p:spPr>
      </p:pic>
      <mc:AlternateContent xmlns:mc="http://schemas.openxmlformats.org/markup-compatibility/2006">
        <mc:Choice xmlns:a14="http://schemas.microsoft.com/office/drawing/2010/main" Requires="a14">
          <p:graphicFrame>
            <p:nvGraphicFramePr>
              <p:cNvPr id="2" name="表格 1">
                <a:extLst>
                  <a:ext uri="{FF2B5EF4-FFF2-40B4-BE49-F238E27FC236}">
                    <a16:creationId xmlns:a16="http://schemas.microsoft.com/office/drawing/2014/main" id="{4396F845-C8C3-6E5E-14F3-E941F4914CE3}"/>
                  </a:ext>
                </a:extLst>
              </p:cNvPr>
              <p:cNvGraphicFramePr>
                <a:graphicFrameLocks noGrp="1"/>
              </p:cNvGraphicFramePr>
              <p:nvPr>
                <p:extLst>
                  <p:ext uri="{D42A27DB-BD31-4B8C-83A1-F6EECF244321}">
                    <p14:modId xmlns:p14="http://schemas.microsoft.com/office/powerpoint/2010/main" val="2455030526"/>
                  </p:ext>
                </p:extLst>
              </p:nvPr>
            </p:nvGraphicFramePr>
            <p:xfrm>
              <a:off x="343710" y="1777994"/>
              <a:ext cx="11502991" cy="4747350"/>
            </p:xfrm>
            <a:graphic>
              <a:graphicData uri="http://schemas.openxmlformats.org/drawingml/2006/table">
                <a:tbl>
                  <a:tblPr firstRow="1" firstCol="1" bandRow="1"/>
                  <a:tblGrid>
                    <a:gridCol w="2295112">
                      <a:extLst>
                        <a:ext uri="{9D8B030D-6E8A-4147-A177-3AD203B41FA5}">
                          <a16:colId xmlns:a16="http://schemas.microsoft.com/office/drawing/2014/main" val="2228112284"/>
                        </a:ext>
                      </a:extLst>
                    </a:gridCol>
                    <a:gridCol w="9207879">
                      <a:extLst>
                        <a:ext uri="{9D8B030D-6E8A-4147-A177-3AD203B41FA5}">
                          <a16:colId xmlns:a16="http://schemas.microsoft.com/office/drawing/2014/main" val="3620655901"/>
                        </a:ext>
                      </a:extLst>
                    </a:gridCol>
                  </a:tblGrid>
                  <a:tr h="435239">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84931025"/>
                      </a:ext>
                    </a:extLst>
                  </a:tr>
                  <a:tr h="435239">
                    <a:tc>
                      <a:txBody>
                        <a:bodyPr/>
                        <a:lstStyle/>
                        <a:p>
                          <a:pPr algn="ctr"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判断溶液的酸碱性</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溶液显酸性</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原因是</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1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603551828"/>
                      </a:ext>
                    </a:extLst>
                  </a:tr>
                  <a:tr h="933558">
                    <a:tc>
                      <a:txBody>
                        <a:bodyPr/>
                        <a:lstStyle/>
                        <a:p>
                          <a:pPr algn="ctr"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比较酸碱性强弱</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NaX</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NaY</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NaZ</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分别为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则酸性</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HX</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HY</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HZ</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627064896"/>
                      </a:ext>
                    </a:extLst>
                  </a:tr>
                  <a:tr h="933558">
                    <a:tc>
                      <a:txBody>
                        <a:bodyPr/>
                        <a:lstStyle/>
                        <a:p>
                          <a:pPr algn="just"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判断盐溶液中离子浓度的大小</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溶液中</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1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867620076"/>
                      </a:ext>
                    </a:extLst>
                  </a:tr>
                  <a:tr h="1076198">
                    <a:tc>
                      <a:txBody>
                        <a:bodyPr/>
                        <a:lstStyle/>
                        <a:p>
                          <a:pPr algn="just"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判断离子能否大量共存</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HS</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1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1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1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1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1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1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1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因相互促进水解而不能大量共存</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1707706965"/>
                      </a:ext>
                    </a:extLst>
                  </a:tr>
                  <a:tr h="933558">
                    <a:tc>
                      <a:txBody>
                        <a:bodyPr/>
                        <a:lstStyle/>
                        <a:p>
                          <a:pPr algn="just"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判断盐溶液蒸干并灼烧后所得产物</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溶液蒸干后得到</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灼烧后得到</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溶液蒸干后得到</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600187756"/>
                      </a:ext>
                    </a:extLst>
                  </a:tr>
                </a:tbl>
              </a:graphicData>
            </a:graphic>
          </p:graphicFrame>
        </mc:Choice>
        <mc:Fallback>
          <p:graphicFrame>
            <p:nvGraphicFramePr>
              <p:cNvPr id="2" name="表格 1">
                <a:extLst>
                  <a:ext uri="{FF2B5EF4-FFF2-40B4-BE49-F238E27FC236}">
                    <a16:creationId xmlns:a16="http://schemas.microsoft.com/office/drawing/2014/main" id="{4396F845-C8C3-6E5E-14F3-E941F4914CE3}"/>
                  </a:ext>
                </a:extLst>
              </p:cNvPr>
              <p:cNvGraphicFramePr>
                <a:graphicFrameLocks noGrp="1"/>
              </p:cNvGraphicFramePr>
              <p:nvPr>
                <p:extLst>
                  <p:ext uri="{D42A27DB-BD31-4B8C-83A1-F6EECF244321}">
                    <p14:modId xmlns:p14="http://schemas.microsoft.com/office/powerpoint/2010/main" val="2455030526"/>
                  </p:ext>
                </p:extLst>
              </p:nvPr>
            </p:nvGraphicFramePr>
            <p:xfrm>
              <a:off x="343710" y="1777994"/>
              <a:ext cx="11502991" cy="4747350"/>
            </p:xfrm>
            <a:graphic>
              <a:graphicData uri="http://schemas.openxmlformats.org/drawingml/2006/table">
                <a:tbl>
                  <a:tblPr firstRow="1" firstCol="1" bandRow="1"/>
                  <a:tblGrid>
                    <a:gridCol w="2295112">
                      <a:extLst>
                        <a:ext uri="{9D8B030D-6E8A-4147-A177-3AD203B41FA5}">
                          <a16:colId xmlns:a16="http://schemas.microsoft.com/office/drawing/2014/main" val="2228112284"/>
                        </a:ext>
                      </a:extLst>
                    </a:gridCol>
                    <a:gridCol w="9207879">
                      <a:extLst>
                        <a:ext uri="{9D8B030D-6E8A-4147-A177-3AD203B41FA5}">
                          <a16:colId xmlns:a16="http://schemas.microsoft.com/office/drawing/2014/main" val="3620655901"/>
                        </a:ext>
                      </a:extLst>
                    </a:gridCol>
                  </a:tblGrid>
                  <a:tr h="435239">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buNone/>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84931025"/>
                      </a:ext>
                    </a:extLst>
                  </a:tr>
                  <a:tr h="435239">
                    <a:tc>
                      <a:txBody>
                        <a:bodyPr/>
                        <a:lstStyle/>
                        <a:p>
                          <a:pPr algn="ctr"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判断溶液的酸碱性</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25017" t="-111268" r="-132" b="-914085"/>
                          </a:stretch>
                        </a:blipFill>
                      </a:tcPr>
                    </a:tc>
                    <a:extLst>
                      <a:ext uri="{0D108BD9-81ED-4DB2-BD59-A6C34878D82A}">
                        <a16:rowId xmlns:a16="http://schemas.microsoft.com/office/drawing/2014/main" val="1603551828"/>
                      </a:ext>
                    </a:extLst>
                  </a:tr>
                  <a:tr h="933558">
                    <a:tc>
                      <a:txBody>
                        <a:bodyPr/>
                        <a:lstStyle/>
                        <a:p>
                          <a:pPr algn="ctr"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比较酸碱性强弱</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0.1</a:t>
                          </a:r>
                          <a:r>
                            <a:rPr lang="en-US"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1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NaX</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NaY</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NaZ</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分别为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则酸性</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HX</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HY</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HZ</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627064896"/>
                      </a:ext>
                    </a:extLst>
                  </a:tr>
                  <a:tr h="933558">
                    <a:tc>
                      <a:txBody>
                        <a:bodyPr/>
                        <a:lstStyle/>
                        <a:p>
                          <a:pPr algn="just"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判断盐溶液中离子浓度的大小</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25017" t="-196753" r="-132" b="-222078"/>
                          </a:stretch>
                        </a:blipFill>
                      </a:tcPr>
                    </a:tc>
                    <a:extLst>
                      <a:ext uri="{0D108BD9-81ED-4DB2-BD59-A6C34878D82A}">
                        <a16:rowId xmlns:a16="http://schemas.microsoft.com/office/drawing/2014/main" val="1867620076"/>
                      </a:ext>
                    </a:extLst>
                  </a:tr>
                  <a:tr h="1076198">
                    <a:tc>
                      <a:txBody>
                        <a:bodyPr/>
                        <a:lstStyle/>
                        <a:p>
                          <a:pPr algn="just"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判断离子能否大量共存</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endParaRPr lang="zh-CN"/>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25017" t="-258192" r="-132" b="-93220"/>
                          </a:stretch>
                        </a:blipFill>
                      </a:tcPr>
                    </a:tc>
                    <a:extLst>
                      <a:ext uri="{0D108BD9-81ED-4DB2-BD59-A6C34878D82A}">
                        <a16:rowId xmlns:a16="http://schemas.microsoft.com/office/drawing/2014/main" val="1707706965"/>
                      </a:ext>
                    </a:extLst>
                  </a:tr>
                  <a:tr h="933558">
                    <a:tc>
                      <a:txBody>
                        <a:bodyPr/>
                        <a:lstStyle/>
                        <a:p>
                          <a:pPr algn="just" hangingPunct="0">
                            <a:lnSpc>
                              <a:spcPct val="130000"/>
                            </a:lnSpc>
                            <a:buNone/>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判断盐溶液蒸干并灼烧后所得产物</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just" hangingPunct="0">
                            <a:lnSpc>
                              <a:spcPct val="130000"/>
                            </a:lnSpc>
                            <a:buNone/>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溶液蒸干后得到</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灼烧后得到</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溶液蒸干后得到</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1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04" marR="650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extLst>
                      <a:ext uri="{0D108BD9-81ED-4DB2-BD59-A6C34878D82A}">
                        <a16:rowId xmlns:a16="http://schemas.microsoft.com/office/drawing/2014/main" val="3600187756"/>
                      </a:ext>
                    </a:extLst>
                  </a:tr>
                </a:tbl>
              </a:graphicData>
            </a:graphic>
          </p:graphicFrame>
        </mc:Fallback>
      </mc:AlternateContent>
    </p:spTree>
    <p:extLst>
      <p:ext uri="{BB962C8B-B14F-4D97-AF65-F5344CB8AC3E}">
        <p14:creationId xmlns:p14="http://schemas.microsoft.com/office/powerpoint/2010/main" val="59824494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1070</TotalTime>
  <Words>2641</Words>
  <Application>Microsoft Office PowerPoint</Application>
  <PresentationFormat>自定义</PresentationFormat>
  <Paragraphs>301</Paragraphs>
  <Slides>39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421</cp:revision>
  <dcterms:created xsi:type="dcterms:W3CDTF">2020-11-06T05:24:00Z</dcterms:created>
  <dcterms:modified xsi:type="dcterms:W3CDTF">2025-06-27T04:53:15Z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